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0" r:id="rId4"/>
    <p:sldId id="263" r:id="rId5"/>
    <p:sldId id="269" r:id="rId6"/>
    <p:sldId id="262" r:id="rId7"/>
    <p:sldId id="265" r:id="rId8"/>
    <p:sldId id="266" r:id="rId9"/>
    <p:sldId id="27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B7B7B"/>
    <a:srgbClr val="696969"/>
    <a:srgbClr val="626262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1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F2338-01F8-45D9-880F-7F39D817D136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AE120-9F87-4619-B83D-F6B50A779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5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AE120-9F87-4619-B83D-F6B50A7795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25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AE120-9F87-4619-B83D-F6B50A7795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82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im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0" r="2607"/>
          <a:stretch/>
        </p:blipFill>
        <p:spPr bwMode="auto">
          <a:xfrm>
            <a:off x="0" y="-13494"/>
            <a:ext cx="9144000" cy="15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16832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АУДИОРЕКЛАМА В ТОРГОВЫХ ЦЕНТРАХ И СУПЕРМАРКЕТАХ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ТОМСК, СЕВЕРСК,ТОМСКАЯ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140968"/>
            <a:ext cx="7219950" cy="2171700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1884" y="5312668"/>
            <a:ext cx="6080720" cy="9109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7B7B7B"/>
                </a:solidFill>
                <a:latin typeface="a_FuturaRoundDemi" panose="020F0702020204020204" pitchFamily="34" charset="-52"/>
              </a:rPr>
              <a:t>т.(3822) 900-979, 234-006</a:t>
            </a:r>
          </a:p>
          <a:p>
            <a:r>
              <a:rPr lang="ru-RU" sz="1800" dirty="0">
                <a:solidFill>
                  <a:srgbClr val="7B7B7B"/>
                </a:solidFill>
                <a:latin typeface="a_FuturaRoundDemi" panose="020F0702020204020204" pitchFamily="34" charset="-52"/>
              </a:rPr>
              <a:t>Томск, </a:t>
            </a:r>
            <a:r>
              <a:rPr lang="ru-RU" sz="1800" dirty="0" err="1">
                <a:solidFill>
                  <a:srgbClr val="7B7B7B"/>
                </a:solidFill>
                <a:latin typeface="a_FuturaRoundDemi" panose="020F0702020204020204" pitchFamily="34" charset="-52"/>
              </a:rPr>
              <a:t>пр.Ленина</a:t>
            </a:r>
            <a:r>
              <a:rPr lang="ru-RU" sz="1800" dirty="0">
                <a:solidFill>
                  <a:srgbClr val="7B7B7B"/>
                </a:solidFill>
                <a:latin typeface="a_FuturaRoundDemi" panose="020F0702020204020204" pitchFamily="34" charset="-52"/>
              </a:rPr>
              <a:t>, 151/1 </a:t>
            </a:r>
            <a:r>
              <a:rPr lang="en-US" sz="1800" dirty="0">
                <a:solidFill>
                  <a:srgbClr val="7B7B7B"/>
                </a:solidFill>
                <a:latin typeface="a_FuturaRoundDemi" panose="020F0702020204020204" pitchFamily="34" charset="-52"/>
              </a:rPr>
              <a:t>sova@green-pro.ru green-pro.ru</a:t>
            </a:r>
            <a:endParaRPr lang="ru-RU" sz="1800" dirty="0">
              <a:solidFill>
                <a:srgbClr val="7B7B7B"/>
              </a:solidFill>
              <a:latin typeface="a_FuturaRoundDemi" panose="020F0702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2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im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0" r="2607"/>
          <a:stretch/>
        </p:blipFill>
        <p:spPr bwMode="auto">
          <a:xfrm>
            <a:off x="0" y="-13494"/>
            <a:ext cx="9144000" cy="15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75656" y="4653136"/>
            <a:ext cx="6080720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696969"/>
                </a:solidFill>
                <a:latin typeface="a_FuturaRoundDemi" panose="020F0702020204020204" pitchFamily="34" charset="-52"/>
              </a:rPr>
              <a:t>т.(3822) 900-979, 234-006</a:t>
            </a:r>
          </a:p>
          <a:p>
            <a:r>
              <a:rPr lang="ru-RU" sz="1800" dirty="0" smtClean="0">
                <a:solidFill>
                  <a:srgbClr val="696969"/>
                </a:solidFill>
                <a:latin typeface="a_FuturaRoundDemi" panose="020F0702020204020204" pitchFamily="34" charset="-52"/>
              </a:rPr>
              <a:t>Томск, </a:t>
            </a:r>
            <a:r>
              <a:rPr lang="ru-RU" sz="1800" dirty="0" err="1" smtClean="0">
                <a:solidFill>
                  <a:srgbClr val="696969"/>
                </a:solidFill>
                <a:latin typeface="a_FuturaRoundDemi" panose="020F0702020204020204" pitchFamily="34" charset="-52"/>
              </a:rPr>
              <a:t>пр.Ленина</a:t>
            </a:r>
            <a:r>
              <a:rPr lang="ru-RU" sz="1800" dirty="0" smtClean="0">
                <a:solidFill>
                  <a:srgbClr val="696969"/>
                </a:solidFill>
                <a:latin typeface="a_FuturaRoundDemi" panose="020F0702020204020204" pitchFamily="34" charset="-52"/>
              </a:rPr>
              <a:t>, 151/1 </a:t>
            </a:r>
            <a:r>
              <a:rPr lang="en-US" sz="1800" dirty="0" smtClean="0">
                <a:solidFill>
                  <a:srgbClr val="696969"/>
                </a:solidFill>
                <a:latin typeface="a_FuturaRoundDemi" panose="020F0702020204020204" pitchFamily="34" charset="-52"/>
              </a:rPr>
              <a:t>sova@green-pro.ru green-pro.ru</a:t>
            </a:r>
            <a:endParaRPr lang="ru-RU" sz="1800" dirty="0">
              <a:solidFill>
                <a:srgbClr val="696969"/>
              </a:solidFill>
              <a:latin typeface="a_FuturaRoundDemi" panose="020F0702020204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23" y="2060848"/>
            <a:ext cx="7224386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5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30999"/>
            <a:ext cx="8820472" cy="19779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003300"/>
                </a:solidFill>
                <a:latin typeface="a_FuturaRoundDemi" panose="020F0702020204020204" pitchFamily="34" charset="-52"/>
              </a:rPr>
              <a:t>Звуковая реклама в торговых центрах – максимально эффективный способ продвижения бренда и увеличения </a:t>
            </a:r>
            <a:r>
              <a:rPr lang="ru-RU" sz="1600" dirty="0" smtClean="0">
                <a:solidFill>
                  <a:srgbClr val="003300"/>
                </a:solidFill>
                <a:latin typeface="a_FuturaRoundDemi" panose="020F0702020204020204" pitchFamily="34" charset="-52"/>
              </a:rPr>
              <a:t>продаж. Такая </a:t>
            </a:r>
            <a:r>
              <a:rPr lang="ru-RU" sz="1600" dirty="0">
                <a:solidFill>
                  <a:srgbClr val="003300"/>
                </a:solidFill>
                <a:latin typeface="a_FuturaRoundDemi" panose="020F0702020204020204" pitchFamily="34" charset="-52"/>
              </a:rPr>
              <a:t>реклама  оперативно доносит до покупателя необходимую информацию о новинках в ассортименте товаров, проводимых акциях, начале распродаж и прочих новостях в </a:t>
            </a:r>
            <a:r>
              <a:rPr lang="ru-RU" sz="1600" dirty="0" smtClean="0">
                <a:solidFill>
                  <a:srgbClr val="003300"/>
                </a:solidFill>
                <a:latin typeface="a_FuturaRoundDemi" panose="020F0702020204020204" pitchFamily="34" charset="-52"/>
              </a:rPr>
              <a:t>работе предприятия – это создает </a:t>
            </a:r>
            <a:r>
              <a:rPr lang="ru-RU" sz="1600" dirty="0">
                <a:solidFill>
                  <a:srgbClr val="003300"/>
                </a:solidFill>
                <a:latin typeface="a_FuturaRoundDemi" panose="020F0702020204020204" pitchFamily="34" charset="-52"/>
              </a:rPr>
              <a:t>ему определенный имидж  и способствует повышению рейтинга. Важно, что все посетители </a:t>
            </a:r>
            <a:r>
              <a:rPr lang="ru-RU" sz="1600" dirty="0" smtClean="0">
                <a:solidFill>
                  <a:srgbClr val="003300"/>
                </a:solidFill>
                <a:latin typeface="a_FuturaRoundDemi" panose="020F0702020204020204" pitchFamily="34" charset="-52"/>
              </a:rPr>
              <a:t>ТЦ обязательно </a:t>
            </a:r>
            <a:r>
              <a:rPr lang="ru-RU" sz="1600" dirty="0">
                <a:solidFill>
                  <a:srgbClr val="003300"/>
                </a:solidFill>
                <a:latin typeface="a_FuturaRoundDemi" panose="020F0702020204020204" pitchFamily="34" charset="-52"/>
              </a:rPr>
              <a:t>услышат звуковую рекламу, ведь ее воздействие происходит независимо от желания человека. Он слышит произносимый текст, а после нескольких </a:t>
            </a:r>
            <a:r>
              <a:rPr lang="ru-RU" sz="1600" dirty="0" smtClean="0">
                <a:solidFill>
                  <a:srgbClr val="003300"/>
                </a:solidFill>
                <a:latin typeface="a_FuturaRoundDemi" panose="020F0702020204020204" pitchFamily="34" charset="-52"/>
              </a:rPr>
              <a:t>повторений информация откладываются в </a:t>
            </a:r>
            <a:r>
              <a:rPr lang="ru-RU" sz="1600" dirty="0">
                <a:solidFill>
                  <a:srgbClr val="003300"/>
                </a:solidFill>
                <a:latin typeface="a_FuturaRoundDemi" panose="020F0702020204020204" pitchFamily="34" charset="-52"/>
              </a:rPr>
              <a:t>его подсознании. Таким образом, реклама  в ТЦ значительно повышает востребованность товара или услуги  у покупателя.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52" y="47526"/>
            <a:ext cx="875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ПОЧЕМУ АУДИОРЕКЛАМА ЭФФЕКТИВНА</a:t>
            </a:r>
          </a:p>
        </p:txBody>
      </p:sp>
      <p:pic>
        <p:nvPicPr>
          <p:cNvPr id="8" name="Picture 2" descr="C:\Users\Пользователь\Desktop\1908101_713254312102949_3573172008011968471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" t="26572" b="37329"/>
          <a:stretch/>
        </p:blipFill>
        <p:spPr bwMode="auto">
          <a:xfrm>
            <a:off x="388352" y="5200571"/>
            <a:ext cx="8755648" cy="16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8592" y="2742019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УНИКАЛЬНАЯ АУДИТОРИЯ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353" y="2762925"/>
            <a:ext cx="432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ОПТИМАЛЬНЫЙ ГРАФИК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РАЗМЕЩЕНИЯ</a:t>
            </a: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_FuturaRoundDemi" panose="020F07020202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3919" y="3808715"/>
            <a:ext cx="631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МУЗЫКАЛЬНЫЙ ФОРМАТ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376" y="4335487"/>
            <a:ext cx="423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КАЧЕСТВЕННЫЙ ЗВУК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9874" y="4449306"/>
            <a:ext cx="5697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_FuturaRoundDemi" panose="020F0702020204020204" pitchFamily="34" charset="-52"/>
              </a:rPr>
              <a:t>ДОСТУПНАЯ ЦЕНА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4903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106983cd368e68c8d74171bd0bcd96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49"/>
          <a:stretch/>
        </p:blipFill>
        <p:spPr bwMode="auto">
          <a:xfrm>
            <a:off x="6005141" y="56731"/>
            <a:ext cx="3083089" cy="22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6730"/>
            <a:ext cx="5677203" cy="66846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ТРЦ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«ИЗУМРУДНЫЙ ГОРОД»</a:t>
            </a:r>
          </a:p>
          <a:p>
            <a:pPr marL="0" indent="0">
              <a:buNone/>
            </a:pPr>
            <a:endParaRPr lang="ru-RU" sz="1100" b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Месторасположение</a:t>
            </a:r>
            <a:r>
              <a:rPr lang="ru-RU" sz="1100" b="1" dirty="0">
                <a:solidFill>
                  <a:srgbClr val="003300"/>
                </a:solidFill>
              </a:rPr>
              <a:t>: </a:t>
            </a:r>
            <a:r>
              <a:rPr lang="ru-RU" sz="1100" dirty="0">
                <a:solidFill>
                  <a:srgbClr val="003300"/>
                </a:solidFill>
              </a:rPr>
              <a:t>пр. Комсомольский, 13Б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003300"/>
                </a:solidFill>
              </a:rPr>
              <a:t>Самый крупный ТРЦ города, находится в центре, на крупной транспортной магистрали.</a:t>
            </a:r>
            <a:br>
              <a:rPr lang="ru-RU" sz="1100" dirty="0">
                <a:solidFill>
                  <a:srgbClr val="003300"/>
                </a:solidFill>
              </a:rPr>
            </a:br>
            <a:r>
              <a:rPr lang="ru-RU" sz="1100" dirty="0">
                <a:solidFill>
                  <a:srgbClr val="003300"/>
                </a:solidFill>
              </a:rPr>
              <a:t>Парковка – 750 </a:t>
            </a:r>
            <a:r>
              <a:rPr lang="ru-RU" sz="1100" dirty="0" err="1">
                <a:solidFill>
                  <a:srgbClr val="003300"/>
                </a:solidFill>
              </a:rPr>
              <a:t>машиномест</a:t>
            </a:r>
            <a:r>
              <a:rPr lang="ru-RU" sz="1100" dirty="0">
                <a:solidFill>
                  <a:srgbClr val="003300"/>
                </a:solidFill>
              </a:rPr>
              <a:t>, 3 этажа. Включает в себя гипермаркет </a:t>
            </a:r>
            <a:r>
              <a:rPr lang="en-US" sz="1100" dirty="0" err="1">
                <a:solidFill>
                  <a:srgbClr val="003300"/>
                </a:solidFill>
              </a:rPr>
              <a:t>Interspar</a:t>
            </a:r>
            <a:r>
              <a:rPr lang="ru-RU" sz="1100" dirty="0">
                <a:solidFill>
                  <a:srgbClr val="003300"/>
                </a:solidFill>
              </a:rPr>
              <a:t>, крупнейший</a:t>
            </a:r>
            <a:br>
              <a:rPr lang="ru-RU" sz="1100" dirty="0">
                <a:solidFill>
                  <a:srgbClr val="003300"/>
                </a:solidFill>
              </a:rPr>
            </a:br>
            <a:r>
              <a:rPr lang="ru-RU" sz="1100" dirty="0">
                <a:solidFill>
                  <a:srgbClr val="003300"/>
                </a:solidFill>
              </a:rPr>
              <a:t>в Томске кинотеатр GOODWIN CINEMA, более 150 магазинов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Общая площадь: </a:t>
            </a:r>
            <a:r>
              <a:rPr lang="ru-RU" sz="1100" dirty="0">
                <a:solidFill>
                  <a:srgbClr val="003300"/>
                </a:solidFill>
              </a:rPr>
              <a:t>46 000 </a:t>
            </a:r>
            <a:r>
              <a:rPr lang="ru-RU" sz="1100" dirty="0" err="1">
                <a:solidFill>
                  <a:srgbClr val="003300"/>
                </a:solidFill>
              </a:rPr>
              <a:t>кв.м</a:t>
            </a:r>
            <a:r>
              <a:rPr lang="ru-RU" sz="1100" dirty="0">
                <a:solidFill>
                  <a:srgbClr val="0033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Зона вещания: </a:t>
            </a:r>
            <a:r>
              <a:rPr lang="ru-RU" sz="1100" dirty="0">
                <a:solidFill>
                  <a:srgbClr val="003300"/>
                </a:solidFill>
              </a:rPr>
              <a:t>зона гипермаркета, арендаторская </a:t>
            </a:r>
            <a:r>
              <a:rPr lang="ru-RU" sz="1100" dirty="0" smtClean="0">
                <a:solidFill>
                  <a:srgbClr val="003300"/>
                </a:solidFill>
              </a:rPr>
              <a:t>зона, зона </a:t>
            </a:r>
            <a:r>
              <a:rPr lang="ru-RU" sz="1100" dirty="0" err="1" smtClean="0">
                <a:solidFill>
                  <a:srgbClr val="003300"/>
                </a:solidFill>
              </a:rPr>
              <a:t>фуд</a:t>
            </a:r>
            <a:r>
              <a:rPr lang="ru-RU" sz="1100" dirty="0" smtClean="0">
                <a:solidFill>
                  <a:srgbClr val="003300"/>
                </a:solidFill>
              </a:rPr>
              <a:t>-корта</a:t>
            </a: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Время вещания: </a:t>
            </a:r>
            <a:r>
              <a:rPr lang="ru-RU" sz="1100" dirty="0">
                <a:solidFill>
                  <a:srgbClr val="003300"/>
                </a:solidFill>
              </a:rPr>
              <a:t>с 10:00 до 22:00, без выходных    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График размещения рекламы:</a:t>
            </a:r>
            <a:r>
              <a:rPr lang="ru-RU" sz="1100" dirty="0">
                <a:solidFill>
                  <a:srgbClr val="003300"/>
                </a:solidFill>
              </a:rPr>
              <a:t> каждые 20 минут (3 раза в час, 36 прокатов в день)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Среднесуточная проходимость: </a:t>
            </a:r>
            <a:r>
              <a:rPr lang="ru-RU" sz="1100" dirty="0">
                <a:solidFill>
                  <a:srgbClr val="003300"/>
                </a:solidFill>
              </a:rPr>
              <a:t>до 20 000 человек в будни, в предпраздничные</a:t>
            </a:r>
            <a:br>
              <a:rPr lang="ru-RU" sz="1100" dirty="0">
                <a:solidFill>
                  <a:srgbClr val="003300"/>
                </a:solidFill>
              </a:rPr>
            </a:br>
            <a:r>
              <a:rPr lang="ru-RU" sz="1100" dirty="0">
                <a:solidFill>
                  <a:srgbClr val="003300"/>
                </a:solidFill>
              </a:rPr>
              <a:t>и выходные дни – около 30 000 человек.</a:t>
            </a:r>
          </a:p>
          <a:p>
            <a:pPr marL="0" indent="0">
              <a:buNone/>
            </a:pPr>
            <a:endParaRPr lang="ru-RU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1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ТЦ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«МАНЕЖ»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Месторасположение: </a:t>
            </a:r>
            <a:r>
              <a:rPr lang="ru-RU" sz="1100" dirty="0">
                <a:solidFill>
                  <a:srgbClr val="003300"/>
                </a:solidFill>
              </a:rPr>
              <a:t>ул. Беринга, 10</a:t>
            </a:r>
            <a:br>
              <a:rPr lang="ru-RU" sz="1100" dirty="0">
                <a:solidFill>
                  <a:srgbClr val="003300"/>
                </a:solidFill>
              </a:rPr>
            </a:br>
            <a:r>
              <a:rPr lang="ru-RU" sz="1100" dirty="0">
                <a:solidFill>
                  <a:srgbClr val="003300"/>
                </a:solidFill>
              </a:rPr>
              <a:t>Центр  </a:t>
            </a:r>
            <a:r>
              <a:rPr lang="ru-RU" sz="1100" dirty="0" smtClean="0">
                <a:solidFill>
                  <a:srgbClr val="003300"/>
                </a:solidFill>
              </a:rPr>
              <a:t>Октябрьского района г</a:t>
            </a:r>
            <a:r>
              <a:rPr lang="ru-RU" sz="1100" dirty="0">
                <a:solidFill>
                  <a:srgbClr val="003300"/>
                </a:solidFill>
              </a:rPr>
              <a:t>. Томска</a:t>
            </a:r>
            <a:r>
              <a:rPr lang="ru-RU" sz="1100" dirty="0" smtClean="0">
                <a:solidFill>
                  <a:srgbClr val="003300"/>
                </a:solidFill>
              </a:rPr>
              <a:t>. Современный торговый центр с </a:t>
            </a:r>
            <a:r>
              <a:rPr lang="ru-RU" sz="1100" dirty="0" err="1" smtClean="0">
                <a:solidFill>
                  <a:srgbClr val="003300"/>
                </a:solidFill>
              </a:rPr>
              <a:t>фуд</a:t>
            </a:r>
            <a:r>
              <a:rPr lang="ru-RU" sz="1100" dirty="0" smtClean="0">
                <a:solidFill>
                  <a:srgbClr val="003300"/>
                </a:solidFill>
              </a:rPr>
              <a:t>-кортом, двумя большими детскими игровыми и крупными федеральными арендаторами.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rgbClr val="003300"/>
                </a:solidFill>
              </a:rPr>
              <a:t> </a:t>
            </a:r>
            <a:r>
              <a:rPr lang="ru-RU" sz="1100" b="1" dirty="0" smtClean="0">
                <a:solidFill>
                  <a:srgbClr val="003300"/>
                </a:solidFill>
              </a:rPr>
              <a:t>Общая </a:t>
            </a:r>
            <a:r>
              <a:rPr lang="ru-RU" sz="1100" b="1" dirty="0">
                <a:solidFill>
                  <a:srgbClr val="003300"/>
                </a:solidFill>
              </a:rPr>
              <a:t>площадь: </a:t>
            </a:r>
            <a:r>
              <a:rPr lang="ru-RU" sz="1100" dirty="0">
                <a:solidFill>
                  <a:srgbClr val="003300"/>
                </a:solidFill>
              </a:rPr>
              <a:t>7 000 кв. м.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Зона вещания:  </a:t>
            </a:r>
            <a:r>
              <a:rPr lang="ru-RU" sz="1100" dirty="0">
                <a:solidFill>
                  <a:srgbClr val="003300"/>
                </a:solidFill>
              </a:rPr>
              <a:t>зона </a:t>
            </a:r>
            <a:r>
              <a:rPr lang="ru-RU" sz="1100" dirty="0" smtClean="0">
                <a:solidFill>
                  <a:srgbClr val="003300"/>
                </a:solidFill>
              </a:rPr>
              <a:t>гипермаркета «</a:t>
            </a:r>
            <a:r>
              <a:rPr lang="ru-RU" sz="1100" dirty="0" err="1" smtClean="0">
                <a:solidFill>
                  <a:srgbClr val="003300"/>
                </a:solidFill>
              </a:rPr>
              <a:t>Фуд</a:t>
            </a:r>
            <a:r>
              <a:rPr lang="ru-RU" sz="1100" dirty="0" smtClean="0">
                <a:solidFill>
                  <a:srgbClr val="003300"/>
                </a:solidFill>
              </a:rPr>
              <a:t>-сити», </a:t>
            </a:r>
            <a:r>
              <a:rPr lang="ru-RU" sz="1100" dirty="0">
                <a:solidFill>
                  <a:srgbClr val="003300"/>
                </a:solidFill>
              </a:rPr>
              <a:t>арендаторская </a:t>
            </a:r>
            <a:r>
              <a:rPr lang="ru-RU" sz="1100" dirty="0" smtClean="0">
                <a:solidFill>
                  <a:srgbClr val="003300"/>
                </a:solidFill>
              </a:rPr>
              <a:t>зона, зона </a:t>
            </a:r>
            <a:r>
              <a:rPr lang="ru-RU" sz="1100" dirty="0" err="1" smtClean="0">
                <a:solidFill>
                  <a:srgbClr val="003300"/>
                </a:solidFill>
              </a:rPr>
              <a:t>фуд</a:t>
            </a:r>
            <a:r>
              <a:rPr lang="ru-RU" sz="1100" dirty="0" smtClean="0">
                <a:solidFill>
                  <a:srgbClr val="003300"/>
                </a:solidFill>
              </a:rPr>
              <a:t>-корта</a:t>
            </a: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Время вещания: </a:t>
            </a:r>
            <a:r>
              <a:rPr lang="ru-RU" sz="1100" dirty="0">
                <a:solidFill>
                  <a:srgbClr val="003300"/>
                </a:solidFill>
              </a:rPr>
              <a:t>с 08:00 до 23:00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График размещения рекламы: </a:t>
            </a:r>
            <a:r>
              <a:rPr lang="ru-RU" sz="1100" dirty="0">
                <a:solidFill>
                  <a:srgbClr val="003300"/>
                </a:solidFill>
              </a:rPr>
              <a:t>каждые 20 минут (3 раза в час, 45 прокатов в день)</a:t>
            </a:r>
          </a:p>
          <a:p>
            <a:pPr marL="0" indent="0">
              <a:buNone/>
            </a:pP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ru-RU" sz="1100" dirty="0" smtClean="0">
              <a:solidFill>
                <a:srgbClr val="003300"/>
              </a:solidFill>
            </a:endParaRPr>
          </a:p>
        </p:txBody>
      </p:sp>
      <p:pic>
        <p:nvPicPr>
          <p:cNvPr id="8" name="Picture 4" descr="\\192.168.0.1\upload\ЛИЧНЫЕ ПАПКИ\Гращенко\избржн\priw\IMG_83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57"/>
          <a:stretch/>
        </p:blipFill>
        <p:spPr bwMode="auto">
          <a:xfrm>
            <a:off x="6000731" y="3212976"/>
            <a:ext cx="3083089" cy="21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7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1\upload\ЛИЧНЫЕ ПАПКИ\Гращенко\избржн\priw\IMG_79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2"/>
          <a:stretch/>
        </p:blipFill>
        <p:spPr bwMode="auto">
          <a:xfrm>
            <a:off x="6184050" y="260648"/>
            <a:ext cx="29599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936" y="0"/>
            <a:ext cx="574508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1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endParaRPr lang="ru-RU" sz="11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ТЦ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«СМАЙЛ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city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100" b="1" dirty="0">
                <a:solidFill>
                  <a:srgbClr val="003300"/>
                </a:solidFill>
              </a:rPr>
              <a:t>Месторасположение: </a:t>
            </a:r>
            <a:r>
              <a:rPr lang="ru-RU" sz="1100" dirty="0">
                <a:solidFill>
                  <a:srgbClr val="003300"/>
                </a:solidFill>
              </a:rPr>
              <a:t>ул. Учебная, 48Д. </a:t>
            </a:r>
            <a:r>
              <a:rPr lang="ru-RU" sz="1100" dirty="0" smtClean="0">
                <a:solidFill>
                  <a:srgbClr val="003300"/>
                </a:solidFill>
              </a:rPr>
              <a:t> Один </a:t>
            </a:r>
            <a:r>
              <a:rPr lang="ru-RU" sz="1100" dirty="0">
                <a:solidFill>
                  <a:srgbClr val="003300"/>
                </a:solidFill>
              </a:rPr>
              <a:t>из крупнейших объектов </a:t>
            </a:r>
            <a:r>
              <a:rPr lang="ru-RU" sz="1100" dirty="0" smtClean="0">
                <a:solidFill>
                  <a:srgbClr val="003300"/>
                </a:solidFill>
              </a:rPr>
              <a:t>города,</a:t>
            </a:r>
            <a:r>
              <a:rPr lang="ru-RU" sz="1100" b="1" dirty="0">
                <a:solidFill>
                  <a:srgbClr val="003300"/>
                </a:solidFill>
              </a:rPr>
              <a:t/>
            </a:r>
            <a:br>
              <a:rPr lang="ru-RU" sz="1100" b="1" dirty="0">
                <a:solidFill>
                  <a:srgbClr val="003300"/>
                </a:solidFill>
              </a:rPr>
            </a:br>
            <a:r>
              <a:rPr lang="ru-RU" sz="1100" dirty="0" smtClean="0">
                <a:solidFill>
                  <a:srgbClr val="003300"/>
                </a:solidFill>
              </a:rPr>
              <a:t>находится в </a:t>
            </a:r>
            <a:r>
              <a:rPr lang="ru-RU" sz="1100" dirty="0">
                <a:solidFill>
                  <a:srgbClr val="003300"/>
                </a:solidFill>
              </a:rPr>
              <a:t>престижном районе </a:t>
            </a:r>
            <a:r>
              <a:rPr lang="ru-RU" sz="1100" dirty="0" smtClean="0">
                <a:solidFill>
                  <a:srgbClr val="003300"/>
                </a:solidFill>
              </a:rPr>
              <a:t>города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Общая </a:t>
            </a:r>
            <a:r>
              <a:rPr lang="ru-RU" sz="1100" b="1" dirty="0">
                <a:solidFill>
                  <a:srgbClr val="003300"/>
                </a:solidFill>
              </a:rPr>
              <a:t>площадь: </a:t>
            </a:r>
            <a:r>
              <a:rPr lang="ru-RU" sz="1100" dirty="0">
                <a:solidFill>
                  <a:srgbClr val="003300"/>
                </a:solidFill>
              </a:rPr>
              <a:t>12 000 кв. м., площадь гипермаркета 3500 </a:t>
            </a:r>
            <a:r>
              <a:rPr lang="ru-RU" sz="1100" dirty="0" err="1">
                <a:solidFill>
                  <a:srgbClr val="003300"/>
                </a:solidFill>
              </a:rPr>
              <a:t>кв.м</a:t>
            </a:r>
            <a:r>
              <a:rPr lang="ru-RU" sz="1100" dirty="0">
                <a:solidFill>
                  <a:srgbClr val="00330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100" b="1" dirty="0">
                <a:solidFill>
                  <a:srgbClr val="003300"/>
                </a:solidFill>
              </a:rPr>
              <a:t>Зона вещания: </a:t>
            </a:r>
            <a:r>
              <a:rPr lang="ru-RU" sz="1100" dirty="0" smtClean="0">
                <a:solidFill>
                  <a:srgbClr val="003300"/>
                </a:solidFill>
              </a:rPr>
              <a:t>зона </a:t>
            </a:r>
            <a:r>
              <a:rPr lang="ru-RU" sz="1100" dirty="0">
                <a:solidFill>
                  <a:srgbClr val="003300"/>
                </a:solidFill>
              </a:rPr>
              <a:t>супермаркета, арендаторская зона, парковка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100" b="1" dirty="0">
                <a:solidFill>
                  <a:srgbClr val="003300"/>
                </a:solidFill>
              </a:rPr>
              <a:t>Время вещания: </a:t>
            </a:r>
            <a:r>
              <a:rPr lang="ru-RU" sz="1100" dirty="0">
                <a:solidFill>
                  <a:srgbClr val="003300"/>
                </a:solidFill>
              </a:rPr>
              <a:t>с 08:00 до 23:00, без выходных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100" b="1" dirty="0">
                <a:solidFill>
                  <a:srgbClr val="003300"/>
                </a:solidFill>
              </a:rPr>
              <a:t>График размещения рекламы:</a:t>
            </a:r>
            <a:r>
              <a:rPr lang="ru-RU" sz="1100" dirty="0">
                <a:solidFill>
                  <a:srgbClr val="003300"/>
                </a:solidFill>
              </a:rPr>
              <a:t> каждые 20 </a:t>
            </a:r>
            <a:r>
              <a:rPr lang="ru-RU" sz="1100" dirty="0" smtClean="0">
                <a:solidFill>
                  <a:srgbClr val="003300"/>
                </a:solidFill>
              </a:rPr>
              <a:t>минут (3 </a:t>
            </a:r>
            <a:r>
              <a:rPr lang="ru-RU" sz="1100" dirty="0">
                <a:solidFill>
                  <a:srgbClr val="003300"/>
                </a:solidFill>
              </a:rPr>
              <a:t>раза в час, 45 прокатов в день)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100" b="1" dirty="0">
                <a:solidFill>
                  <a:srgbClr val="003300"/>
                </a:solidFill>
              </a:rPr>
              <a:t>Среднесуточная проходимость: </a:t>
            </a:r>
            <a:r>
              <a:rPr lang="ru-RU" sz="1100" dirty="0">
                <a:solidFill>
                  <a:srgbClr val="003300"/>
                </a:solidFill>
              </a:rPr>
              <a:t>до 10 000 человек в </a:t>
            </a:r>
            <a:r>
              <a:rPr lang="ru-RU" sz="1100" dirty="0" smtClean="0">
                <a:solidFill>
                  <a:srgbClr val="003300"/>
                </a:solidFill>
              </a:rPr>
              <a:t>будни,</a:t>
            </a:r>
            <a:br>
              <a:rPr lang="ru-RU" sz="1100" dirty="0" smtClean="0">
                <a:solidFill>
                  <a:srgbClr val="003300"/>
                </a:solidFill>
              </a:rPr>
            </a:br>
            <a:r>
              <a:rPr lang="ru-RU" sz="1100" dirty="0" smtClean="0">
                <a:solidFill>
                  <a:srgbClr val="003300"/>
                </a:solidFill>
              </a:rPr>
              <a:t>в </a:t>
            </a:r>
            <a:r>
              <a:rPr lang="ru-RU" sz="1100" dirty="0">
                <a:solidFill>
                  <a:srgbClr val="003300"/>
                </a:solidFill>
              </a:rPr>
              <a:t>предпраздничные и выходные дни – около 15 000 </a:t>
            </a:r>
            <a:r>
              <a:rPr lang="ru-RU" sz="1100" dirty="0" smtClean="0">
                <a:solidFill>
                  <a:srgbClr val="003300"/>
                </a:solidFill>
              </a:rPr>
              <a:t>человек</a:t>
            </a:r>
          </a:p>
          <a:p>
            <a:pPr marL="0" indent="0">
              <a:buNone/>
            </a:pPr>
            <a:endParaRPr lang="ru-RU" sz="11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ТЦ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«МИРАМИКС»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Месторасположение: </a:t>
            </a:r>
            <a:r>
              <a:rPr lang="ru-RU" sz="1100" dirty="0">
                <a:solidFill>
                  <a:srgbClr val="003300"/>
                </a:solidFill>
              </a:rPr>
              <a:t>пр. Мира, </a:t>
            </a:r>
            <a:r>
              <a:rPr lang="ru-RU" sz="1100" dirty="0" smtClean="0">
                <a:solidFill>
                  <a:srgbClr val="003300"/>
                </a:solidFill>
              </a:rPr>
              <a:t>36</a:t>
            </a: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rgbClr val="003300"/>
                </a:solidFill>
              </a:rPr>
              <a:t>Удобное расположение, комфортная парковка на 600 мест. В торговом центре </a:t>
            </a:r>
            <a:r>
              <a:rPr lang="ru-RU" sz="1100" dirty="0" smtClean="0">
                <a:solidFill>
                  <a:srgbClr val="003300"/>
                </a:solidFill>
              </a:rPr>
              <a:t>находятся </a:t>
            </a:r>
            <a:br>
              <a:rPr lang="ru-RU" sz="1100" dirty="0" smtClean="0">
                <a:solidFill>
                  <a:srgbClr val="003300"/>
                </a:solidFill>
              </a:rPr>
            </a:br>
            <a:r>
              <a:rPr lang="ru-RU" sz="1100" dirty="0" smtClean="0">
                <a:solidFill>
                  <a:srgbClr val="003300"/>
                </a:solidFill>
              </a:rPr>
              <a:t>товары </a:t>
            </a:r>
            <a:r>
              <a:rPr lang="ru-RU" sz="1100" dirty="0">
                <a:solidFill>
                  <a:srgbClr val="003300"/>
                </a:solidFill>
              </a:rPr>
              <a:t>для детей, косметика и парфюмерия, одежда и обувь,</a:t>
            </a:r>
            <a:br>
              <a:rPr lang="ru-RU" sz="1100" dirty="0">
                <a:solidFill>
                  <a:srgbClr val="003300"/>
                </a:solidFill>
              </a:rPr>
            </a:br>
            <a:r>
              <a:rPr lang="ru-RU" sz="1100" dirty="0">
                <a:solidFill>
                  <a:srgbClr val="003300"/>
                </a:solidFill>
              </a:rPr>
              <a:t>детский </a:t>
            </a:r>
            <a:r>
              <a:rPr lang="ru-RU" sz="1100" dirty="0" smtClean="0">
                <a:solidFill>
                  <a:srgbClr val="003300"/>
                </a:solidFill>
              </a:rPr>
              <a:t>центр, контактный зоопарк </a:t>
            </a:r>
            <a:r>
              <a:rPr lang="ru-RU" sz="1100" dirty="0">
                <a:solidFill>
                  <a:srgbClr val="003300"/>
                </a:solidFill>
              </a:rPr>
              <a:t>и многое другое.                                                                                                                                                 </a:t>
            </a:r>
            <a:r>
              <a:rPr lang="ru-RU" sz="1100" b="1" dirty="0">
                <a:solidFill>
                  <a:srgbClr val="003300"/>
                </a:solidFill>
              </a:rPr>
              <a:t>Общая площадь:</a:t>
            </a:r>
            <a:r>
              <a:rPr lang="ru-RU" sz="1100" dirty="0">
                <a:solidFill>
                  <a:srgbClr val="003300"/>
                </a:solidFill>
              </a:rPr>
              <a:t> трехэтажный </a:t>
            </a:r>
            <a:r>
              <a:rPr lang="ru-RU" sz="1100" dirty="0" smtClean="0">
                <a:solidFill>
                  <a:srgbClr val="003300"/>
                </a:solidFill>
              </a:rPr>
              <a:t>комплекс общей </a:t>
            </a:r>
            <a:r>
              <a:rPr lang="ru-RU" sz="1100" dirty="0">
                <a:solidFill>
                  <a:srgbClr val="003300"/>
                </a:solidFill>
              </a:rPr>
              <a:t>площадью 16 000 </a:t>
            </a:r>
            <a:r>
              <a:rPr lang="ru-RU" sz="1100" dirty="0" err="1">
                <a:solidFill>
                  <a:srgbClr val="003300"/>
                </a:solidFill>
              </a:rPr>
              <a:t>кв.м</a:t>
            </a:r>
            <a:r>
              <a:rPr lang="ru-RU" sz="1100" dirty="0">
                <a:solidFill>
                  <a:srgbClr val="0033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Время вещания: </a:t>
            </a:r>
            <a:r>
              <a:rPr lang="ru-RU" sz="1100" dirty="0">
                <a:solidFill>
                  <a:srgbClr val="003300"/>
                </a:solidFill>
              </a:rPr>
              <a:t>с 10.00 до 22.00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График размещения рекламы:</a:t>
            </a:r>
            <a:r>
              <a:rPr lang="ru-RU" sz="1100" dirty="0">
                <a:solidFill>
                  <a:srgbClr val="003300"/>
                </a:solidFill>
              </a:rPr>
              <a:t> каждые 20 </a:t>
            </a:r>
            <a:r>
              <a:rPr lang="ru-RU" sz="1100" dirty="0" smtClean="0">
                <a:solidFill>
                  <a:srgbClr val="003300"/>
                </a:solidFill>
              </a:rPr>
              <a:t>минут (3 </a:t>
            </a:r>
            <a:r>
              <a:rPr lang="ru-RU" sz="1100" dirty="0">
                <a:solidFill>
                  <a:srgbClr val="003300"/>
                </a:solidFill>
              </a:rPr>
              <a:t>раза в час, 36 прокатов в день)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Зона вещания: </a:t>
            </a:r>
            <a:r>
              <a:rPr lang="ru-RU" sz="1100" dirty="0">
                <a:solidFill>
                  <a:srgbClr val="003300"/>
                </a:solidFill>
              </a:rPr>
              <a:t>зона супермаркета, арендаторская зона, парковка </a:t>
            </a:r>
            <a:endParaRPr lang="ru-RU" sz="11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ru-RU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ТЦ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«ГОРОД»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Месторасположение: </a:t>
            </a:r>
            <a:r>
              <a:rPr lang="ru-RU" sz="1100" dirty="0">
                <a:solidFill>
                  <a:srgbClr val="003300"/>
                </a:solidFill>
              </a:rPr>
              <a:t>ул. Герцена 61/1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003300"/>
                </a:solidFill>
              </a:rPr>
              <a:t>Торговый центр включает в себя </a:t>
            </a:r>
            <a:r>
              <a:rPr lang="ru-RU" sz="1100" dirty="0" err="1">
                <a:solidFill>
                  <a:srgbClr val="003300"/>
                </a:solidFill>
              </a:rPr>
              <a:t>дискаунтер</a:t>
            </a:r>
            <a:r>
              <a:rPr lang="ru-RU" sz="1100" dirty="0">
                <a:solidFill>
                  <a:srgbClr val="003300"/>
                </a:solidFill>
              </a:rPr>
              <a:t> </a:t>
            </a:r>
            <a:r>
              <a:rPr lang="ru-RU" sz="1100" dirty="0" smtClean="0">
                <a:solidFill>
                  <a:srgbClr val="003300"/>
                </a:solidFill>
              </a:rPr>
              <a:t>«</a:t>
            </a:r>
            <a:r>
              <a:rPr lang="ru-RU" sz="1100" dirty="0" err="1" smtClean="0">
                <a:solidFill>
                  <a:srgbClr val="003300"/>
                </a:solidFill>
              </a:rPr>
              <a:t>Первоцен</a:t>
            </a:r>
            <a:r>
              <a:rPr lang="ru-RU" sz="1100" dirty="0" smtClean="0">
                <a:solidFill>
                  <a:srgbClr val="003300"/>
                </a:solidFill>
              </a:rPr>
              <a:t>», парк семейного отдыха «Прятки парк», и </a:t>
            </a:r>
            <a:r>
              <a:rPr lang="ru-RU" sz="1100" dirty="0">
                <a:solidFill>
                  <a:srgbClr val="003300"/>
                </a:solidFill>
              </a:rPr>
              <a:t>арендную </a:t>
            </a:r>
            <a:r>
              <a:rPr lang="ru-RU" sz="1100" dirty="0" smtClean="0">
                <a:solidFill>
                  <a:srgbClr val="003300"/>
                </a:solidFill>
              </a:rPr>
              <a:t>зону (</a:t>
            </a:r>
            <a:r>
              <a:rPr lang="ru-RU" sz="1100" dirty="0">
                <a:solidFill>
                  <a:srgbClr val="003300"/>
                </a:solidFill>
              </a:rPr>
              <a:t/>
            </a:r>
            <a:br>
              <a:rPr lang="ru-RU" sz="1100" dirty="0">
                <a:solidFill>
                  <a:srgbClr val="003300"/>
                </a:solidFill>
              </a:rPr>
            </a:br>
            <a:r>
              <a:rPr lang="ru-RU" sz="1100" dirty="0" smtClean="0">
                <a:solidFill>
                  <a:srgbClr val="003300"/>
                </a:solidFill>
              </a:rPr>
              <a:t>(одежды</a:t>
            </a:r>
            <a:r>
              <a:rPr lang="ru-RU" sz="1100" dirty="0">
                <a:solidFill>
                  <a:srgbClr val="003300"/>
                </a:solidFill>
              </a:rPr>
              <a:t>, обуви, аксессуаров)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Общая площадь:</a:t>
            </a:r>
            <a:r>
              <a:rPr lang="ru-RU" sz="1100" dirty="0">
                <a:solidFill>
                  <a:srgbClr val="003300"/>
                </a:solidFill>
              </a:rPr>
              <a:t> 8</a:t>
            </a:r>
            <a:r>
              <a:rPr lang="ru-RU" sz="1100" dirty="0" smtClean="0">
                <a:solidFill>
                  <a:srgbClr val="003300"/>
                </a:solidFill>
              </a:rPr>
              <a:t>000 </a:t>
            </a:r>
            <a:r>
              <a:rPr lang="ru-RU" sz="1100" dirty="0" err="1">
                <a:solidFill>
                  <a:srgbClr val="003300"/>
                </a:solidFill>
              </a:rPr>
              <a:t>кв.м</a:t>
            </a:r>
            <a:r>
              <a:rPr lang="ru-RU" sz="1100" dirty="0">
                <a:solidFill>
                  <a:srgbClr val="003300"/>
                </a:solidFill>
              </a:rPr>
              <a:t>; </a:t>
            </a:r>
            <a:endParaRPr lang="ru-RU" sz="11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Зона вещания: </a:t>
            </a:r>
            <a:r>
              <a:rPr lang="ru-RU" sz="1100" dirty="0" smtClean="0">
                <a:solidFill>
                  <a:srgbClr val="003300"/>
                </a:solidFill>
              </a:rPr>
              <a:t>арендаторская зона (не включая зону </a:t>
            </a:r>
            <a:r>
              <a:rPr lang="ru-RU" sz="1100" dirty="0" err="1" smtClean="0">
                <a:solidFill>
                  <a:srgbClr val="003300"/>
                </a:solidFill>
              </a:rPr>
              <a:t>дискаунтера</a:t>
            </a:r>
            <a:r>
              <a:rPr lang="ru-RU" sz="1100" dirty="0" smtClean="0">
                <a:solidFill>
                  <a:srgbClr val="003300"/>
                </a:solidFill>
              </a:rPr>
              <a:t>) </a:t>
            </a:r>
          </a:p>
          <a:p>
            <a:pPr marL="0" indent="0"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Время </a:t>
            </a:r>
            <a:r>
              <a:rPr lang="ru-RU" sz="1100" b="1" dirty="0">
                <a:solidFill>
                  <a:srgbClr val="003300"/>
                </a:solidFill>
              </a:rPr>
              <a:t>вещания: </a:t>
            </a:r>
            <a:r>
              <a:rPr lang="ru-RU" sz="1100" dirty="0">
                <a:solidFill>
                  <a:srgbClr val="003300"/>
                </a:solidFill>
              </a:rPr>
              <a:t>с </a:t>
            </a:r>
            <a:r>
              <a:rPr lang="ru-RU" sz="1100" dirty="0" smtClean="0">
                <a:solidFill>
                  <a:srgbClr val="003300"/>
                </a:solidFill>
              </a:rPr>
              <a:t>10:00 </a:t>
            </a:r>
            <a:r>
              <a:rPr lang="ru-RU" sz="1100" dirty="0">
                <a:solidFill>
                  <a:srgbClr val="003300"/>
                </a:solidFill>
              </a:rPr>
              <a:t>до </a:t>
            </a:r>
            <a:r>
              <a:rPr lang="ru-RU" sz="1100" dirty="0" smtClean="0">
                <a:solidFill>
                  <a:srgbClr val="003300"/>
                </a:solidFill>
              </a:rPr>
              <a:t>20:00</a:t>
            </a: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График размещения рекламы: </a:t>
            </a:r>
            <a:r>
              <a:rPr lang="ru-RU" sz="1100" dirty="0">
                <a:solidFill>
                  <a:srgbClr val="003300"/>
                </a:solidFill>
              </a:rPr>
              <a:t>каждые 20 минут (3 раза в час, </a:t>
            </a:r>
            <a:r>
              <a:rPr lang="ru-RU" sz="1100" dirty="0" smtClean="0">
                <a:solidFill>
                  <a:srgbClr val="003300"/>
                </a:solidFill>
              </a:rPr>
              <a:t>30 </a:t>
            </a:r>
            <a:r>
              <a:rPr lang="ru-RU" sz="1100" dirty="0">
                <a:solidFill>
                  <a:srgbClr val="003300"/>
                </a:solidFill>
              </a:rPr>
              <a:t>прокатов в день)</a:t>
            </a:r>
          </a:p>
          <a:p>
            <a:pPr marL="0" indent="0">
              <a:buNone/>
            </a:pP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1100" dirty="0">
              <a:solidFill>
                <a:srgbClr val="003300"/>
              </a:solidFill>
            </a:endParaRPr>
          </a:p>
        </p:txBody>
      </p:sp>
      <p:pic>
        <p:nvPicPr>
          <p:cNvPr id="6" name="Picture 2" descr="\\192.168.0.1\upload\ЛИЧНЫЕ ПАПКИ\Гращенко\избржн\priw\IMG_81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9" r="4593"/>
          <a:stretch/>
        </p:blipFill>
        <p:spPr bwMode="auto">
          <a:xfrm>
            <a:off x="6184050" y="2420888"/>
            <a:ext cx="2952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0.1\upload\ЛИЧНЫЕ ПАПКИ\Гращенко\избржн\priw\IMG_80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" r="2877"/>
          <a:stretch/>
        </p:blipFill>
        <p:spPr bwMode="auto">
          <a:xfrm>
            <a:off x="6184050" y="4581128"/>
            <a:ext cx="2959950" cy="213202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4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gb_2f117893532db2afb777a7b38cda567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" t="17959" r="2627"/>
          <a:stretch/>
        </p:blipFill>
        <p:spPr bwMode="auto">
          <a:xfrm>
            <a:off x="5940152" y="4181366"/>
            <a:ext cx="3009292" cy="19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tIjkRKYaq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14" r="6940" b="4245"/>
          <a:stretch/>
        </p:blipFill>
        <p:spPr bwMode="auto">
          <a:xfrm>
            <a:off x="5940152" y="404664"/>
            <a:ext cx="3081300" cy="20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7" y="0"/>
            <a:ext cx="5592425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150" dirty="0"/>
          </a:p>
          <a:p>
            <a:pPr marL="0" indent="0">
              <a:buNone/>
            </a:pPr>
            <a:endParaRPr lang="ru-RU" sz="1150" dirty="0"/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ТРК  «МЕГАПОЛИС»</a:t>
            </a:r>
          </a:p>
          <a:p>
            <a:pPr marL="0" indent="0"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Месторасположение</a:t>
            </a:r>
            <a:r>
              <a:rPr lang="ru-RU" sz="1100" b="1" dirty="0">
                <a:solidFill>
                  <a:srgbClr val="003300"/>
                </a:solidFill>
              </a:rPr>
              <a:t>: </a:t>
            </a:r>
            <a:r>
              <a:rPr lang="ru-RU" sz="1100" dirty="0" smtClean="0">
                <a:solidFill>
                  <a:srgbClr val="003300"/>
                </a:solidFill>
              </a:rPr>
              <a:t>ул</a:t>
            </a:r>
            <a:r>
              <a:rPr lang="ru-RU" sz="1100" dirty="0">
                <a:solidFill>
                  <a:srgbClr val="003300"/>
                </a:solidFill>
              </a:rPr>
              <a:t>. </a:t>
            </a:r>
            <a:r>
              <a:rPr lang="ru-RU" sz="1100" dirty="0" smtClean="0">
                <a:solidFill>
                  <a:srgbClr val="003300"/>
                </a:solidFill>
              </a:rPr>
              <a:t>Ленина</a:t>
            </a:r>
            <a:r>
              <a:rPr lang="ru-RU" sz="1100" dirty="0">
                <a:solidFill>
                  <a:srgbClr val="003300"/>
                </a:solidFill>
              </a:rPr>
              <a:t>, </a:t>
            </a:r>
            <a:r>
              <a:rPr lang="ru-RU" sz="1100" dirty="0" smtClean="0">
                <a:solidFill>
                  <a:srgbClr val="003300"/>
                </a:solidFill>
              </a:rPr>
              <a:t>217 ст.2</a:t>
            </a: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rgbClr val="003300"/>
                </a:solidFill>
              </a:rPr>
              <a:t>«Мегаполис» – современный </a:t>
            </a:r>
            <a:r>
              <a:rPr lang="ru-RU" sz="1100" dirty="0" err="1" smtClean="0">
                <a:solidFill>
                  <a:srgbClr val="003300"/>
                </a:solidFill>
              </a:rPr>
              <a:t>молл</a:t>
            </a:r>
            <a:r>
              <a:rPr lang="ru-RU" sz="1100" dirty="0" smtClean="0">
                <a:solidFill>
                  <a:srgbClr val="003300"/>
                </a:solidFill>
              </a:rPr>
              <a:t>, гипермаркетом</a:t>
            </a:r>
            <a:br>
              <a:rPr lang="ru-RU" sz="1100" dirty="0" smtClean="0">
                <a:solidFill>
                  <a:srgbClr val="003300"/>
                </a:solidFill>
              </a:rPr>
            </a:br>
            <a:r>
              <a:rPr lang="ru-RU" sz="1100" dirty="0" smtClean="0">
                <a:solidFill>
                  <a:srgbClr val="003300"/>
                </a:solidFill>
              </a:rPr>
              <a:t>детских товаров «Детский мир», крупными федеральными арендаторами (Посуда-центр, ДНС), кинотеатром, </a:t>
            </a:r>
            <a:r>
              <a:rPr lang="ru-RU" sz="1100" dirty="0" err="1">
                <a:solidFill>
                  <a:srgbClr val="003300"/>
                </a:solidFill>
              </a:rPr>
              <a:t>фуд</a:t>
            </a:r>
            <a:r>
              <a:rPr lang="ru-RU" sz="1100" dirty="0">
                <a:solidFill>
                  <a:srgbClr val="003300"/>
                </a:solidFill>
              </a:rPr>
              <a:t>-кортом. Находится </a:t>
            </a:r>
            <a:r>
              <a:rPr lang="ru-RU" sz="1100" dirty="0" smtClean="0">
                <a:solidFill>
                  <a:srgbClr val="003300"/>
                </a:solidFill>
              </a:rPr>
              <a:t>на центральном </a:t>
            </a:r>
            <a:r>
              <a:rPr lang="ru-RU" sz="1100" dirty="0">
                <a:solidFill>
                  <a:srgbClr val="003300"/>
                </a:solidFill>
              </a:rPr>
              <a:t>проспекте, куда </a:t>
            </a:r>
            <a:r>
              <a:rPr lang="ru-RU" sz="1100" dirty="0" smtClean="0">
                <a:solidFill>
                  <a:srgbClr val="003300"/>
                </a:solidFill>
              </a:rPr>
              <a:t>удобно </a:t>
            </a:r>
            <a:r>
              <a:rPr lang="ru-RU" sz="1100" dirty="0">
                <a:solidFill>
                  <a:srgbClr val="003300"/>
                </a:solidFill>
              </a:rPr>
              <a:t>добираться как на общественном, так и на </a:t>
            </a:r>
            <a:r>
              <a:rPr lang="ru-RU" sz="1100" dirty="0" smtClean="0">
                <a:solidFill>
                  <a:srgbClr val="003300"/>
                </a:solidFill>
              </a:rPr>
              <a:t>личном транспорте</a:t>
            </a:r>
            <a:r>
              <a:rPr lang="ru-RU" sz="1100" dirty="0">
                <a:solidFill>
                  <a:srgbClr val="003300"/>
                </a:solidFill>
              </a:rPr>
              <a:t>. Более 1000 парковочных </a:t>
            </a:r>
            <a:r>
              <a:rPr lang="ru-RU" sz="1100" dirty="0" smtClean="0">
                <a:solidFill>
                  <a:srgbClr val="003300"/>
                </a:solidFill>
              </a:rPr>
              <a:t>мест. 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rgbClr val="003300"/>
                </a:solidFill>
              </a:rPr>
              <a:t>Является частью комплекса торговых зданий, включающих в себя магазин «Спортмастер», супермаркет «</a:t>
            </a:r>
            <a:r>
              <a:rPr lang="ru-RU" sz="1100" dirty="0" err="1" smtClean="0">
                <a:solidFill>
                  <a:srgbClr val="003300"/>
                </a:solidFill>
              </a:rPr>
              <a:t>Быстроном</a:t>
            </a:r>
            <a:r>
              <a:rPr lang="ru-RU" sz="1100" dirty="0" smtClean="0">
                <a:solidFill>
                  <a:srgbClr val="003300"/>
                </a:solidFill>
              </a:rPr>
              <a:t>», магазин «</a:t>
            </a:r>
            <a:r>
              <a:rPr lang="ru-RU" sz="1100" dirty="0" err="1" smtClean="0">
                <a:solidFill>
                  <a:srgbClr val="003300"/>
                </a:solidFill>
              </a:rPr>
              <a:t>Томлад</a:t>
            </a:r>
            <a:r>
              <a:rPr lang="ru-RU" sz="1100" dirty="0" smtClean="0">
                <a:solidFill>
                  <a:srgbClr val="003300"/>
                </a:solidFill>
              </a:rPr>
              <a:t>», а также корпус «Мегаполис – мебель» с мебельными магазинами (первый этаж – дисконт-центр одежды).</a:t>
            </a:r>
            <a:endParaRPr lang="ru-RU" sz="11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Общая </a:t>
            </a:r>
            <a:r>
              <a:rPr lang="ru-RU" sz="1100" b="1" dirty="0">
                <a:solidFill>
                  <a:srgbClr val="003300"/>
                </a:solidFill>
              </a:rPr>
              <a:t>площадь: </a:t>
            </a:r>
            <a:r>
              <a:rPr lang="ru-RU" sz="1100" dirty="0" smtClean="0">
                <a:solidFill>
                  <a:srgbClr val="003300"/>
                </a:solidFill>
              </a:rPr>
              <a:t>12 000  </a:t>
            </a:r>
            <a:r>
              <a:rPr lang="ru-RU" sz="1100" dirty="0">
                <a:solidFill>
                  <a:srgbClr val="003300"/>
                </a:solidFill>
              </a:rPr>
              <a:t>кв. </a:t>
            </a:r>
            <a:r>
              <a:rPr lang="ru-RU" sz="1100" dirty="0" smtClean="0">
                <a:solidFill>
                  <a:srgbClr val="003300"/>
                </a:solidFill>
              </a:rPr>
              <a:t>м.</a:t>
            </a:r>
            <a:br>
              <a:rPr lang="ru-RU" sz="1100" dirty="0" smtClean="0">
                <a:solidFill>
                  <a:srgbClr val="003300"/>
                </a:solidFill>
              </a:rPr>
            </a:br>
            <a:r>
              <a:rPr lang="ru-RU" sz="1100" b="1" dirty="0" smtClean="0">
                <a:solidFill>
                  <a:srgbClr val="003300"/>
                </a:solidFill>
              </a:rPr>
              <a:t>Время </a:t>
            </a:r>
            <a:r>
              <a:rPr lang="ru-RU" sz="1100" b="1" dirty="0">
                <a:solidFill>
                  <a:srgbClr val="003300"/>
                </a:solidFill>
              </a:rPr>
              <a:t>вещания: </a:t>
            </a:r>
            <a:r>
              <a:rPr lang="ru-RU" sz="1100" dirty="0">
                <a:solidFill>
                  <a:srgbClr val="003300"/>
                </a:solidFill>
              </a:rPr>
              <a:t>с 10:00 до 22:00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График размещения рекламы:</a:t>
            </a:r>
            <a:r>
              <a:rPr lang="ru-RU" sz="1100" dirty="0">
                <a:solidFill>
                  <a:srgbClr val="003300"/>
                </a:solidFill>
              </a:rPr>
              <a:t> каждые </a:t>
            </a:r>
            <a:r>
              <a:rPr lang="ru-RU" sz="1100" dirty="0" smtClean="0">
                <a:solidFill>
                  <a:srgbClr val="003300"/>
                </a:solidFill>
              </a:rPr>
              <a:t>30 </a:t>
            </a:r>
            <a:r>
              <a:rPr lang="ru-RU" sz="1100" dirty="0">
                <a:solidFill>
                  <a:srgbClr val="003300"/>
                </a:solidFill>
              </a:rPr>
              <a:t>минут </a:t>
            </a:r>
            <a:r>
              <a:rPr lang="ru-RU" sz="1100" dirty="0" smtClean="0">
                <a:solidFill>
                  <a:srgbClr val="003300"/>
                </a:solidFill>
              </a:rPr>
              <a:t>(2 </a:t>
            </a:r>
            <a:r>
              <a:rPr lang="ru-RU" sz="1100" dirty="0">
                <a:solidFill>
                  <a:srgbClr val="003300"/>
                </a:solidFill>
              </a:rPr>
              <a:t>раза в час, </a:t>
            </a:r>
            <a:r>
              <a:rPr lang="ru-RU" sz="1100" dirty="0" smtClean="0">
                <a:solidFill>
                  <a:srgbClr val="003300"/>
                </a:solidFill>
              </a:rPr>
              <a:t>36 прокатов </a:t>
            </a:r>
            <a:r>
              <a:rPr lang="ru-RU" sz="1100" dirty="0">
                <a:solidFill>
                  <a:srgbClr val="003300"/>
                </a:solidFill>
              </a:rPr>
              <a:t>в день)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Зона </a:t>
            </a:r>
            <a:r>
              <a:rPr lang="ru-RU" sz="1100" b="1" dirty="0" smtClean="0">
                <a:solidFill>
                  <a:srgbClr val="003300"/>
                </a:solidFill>
              </a:rPr>
              <a:t>вещания: </a:t>
            </a:r>
            <a:r>
              <a:rPr lang="ru-RU" sz="1100" dirty="0" smtClean="0">
                <a:solidFill>
                  <a:srgbClr val="003300"/>
                </a:solidFill>
              </a:rPr>
              <a:t>арендаторская зона, зона </a:t>
            </a:r>
            <a:r>
              <a:rPr lang="ru-RU" sz="1100" dirty="0" err="1" smtClean="0">
                <a:solidFill>
                  <a:srgbClr val="003300"/>
                </a:solidFill>
              </a:rPr>
              <a:t>фуд</a:t>
            </a:r>
            <a:r>
              <a:rPr lang="ru-RU" sz="1100" dirty="0" smtClean="0">
                <a:solidFill>
                  <a:srgbClr val="003300"/>
                </a:solidFill>
              </a:rPr>
              <a:t>-корта, корпус «Мегаполис-мебель».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ТГ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«КРАСНЫЙ ЭКСПРЕСС»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Месторасположение</a:t>
            </a:r>
            <a:r>
              <a:rPr lang="ru-RU" sz="1100" dirty="0">
                <a:solidFill>
                  <a:srgbClr val="003300"/>
                </a:solidFill>
              </a:rPr>
              <a:t>: ул. Красноармейская, 101а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003300"/>
                </a:solidFill>
              </a:rPr>
              <a:t>«Красный экспресс» –  единое торгово-развлекательное пространство, объединяющее</a:t>
            </a:r>
            <a:br>
              <a:rPr lang="ru-RU" sz="1100" dirty="0">
                <a:solidFill>
                  <a:srgbClr val="003300"/>
                </a:solidFill>
              </a:rPr>
            </a:br>
            <a:r>
              <a:rPr lang="ru-RU" sz="1100" dirty="0">
                <a:solidFill>
                  <a:srgbClr val="003300"/>
                </a:solidFill>
              </a:rPr>
              <a:t>соответствующие концепции, услуги, магазины одежды и обуви, кафе и ресторан. 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Общая площадь</a:t>
            </a:r>
            <a:r>
              <a:rPr lang="ru-RU" sz="1100" dirty="0">
                <a:solidFill>
                  <a:srgbClr val="003300"/>
                </a:solidFill>
              </a:rPr>
              <a:t>: 3 600 </a:t>
            </a:r>
            <a:r>
              <a:rPr lang="ru-RU" sz="1100" dirty="0" err="1">
                <a:solidFill>
                  <a:srgbClr val="003300"/>
                </a:solidFill>
              </a:rPr>
              <a:t>кв.м</a:t>
            </a:r>
            <a:r>
              <a:rPr lang="ru-RU" sz="1100" dirty="0">
                <a:solidFill>
                  <a:srgbClr val="0033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Зона вещания</a:t>
            </a:r>
            <a:r>
              <a:rPr lang="ru-RU" sz="1100" dirty="0">
                <a:solidFill>
                  <a:srgbClr val="003300"/>
                </a:solidFill>
              </a:rPr>
              <a:t>: арендаторская зона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Время вещания</a:t>
            </a:r>
            <a:r>
              <a:rPr lang="ru-RU" sz="1100" dirty="0">
                <a:solidFill>
                  <a:srgbClr val="003300"/>
                </a:solidFill>
              </a:rPr>
              <a:t>: с 08:00 до 21:00, без выходных    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003300"/>
                </a:solidFill>
              </a:rPr>
              <a:t>График размещения</a:t>
            </a:r>
            <a:r>
              <a:rPr lang="ru-RU" sz="1100" dirty="0">
                <a:solidFill>
                  <a:srgbClr val="003300"/>
                </a:solidFill>
              </a:rPr>
              <a:t>: каждые 20 минут (3 раза в час, 39 прокатов в день)</a:t>
            </a:r>
          </a:p>
          <a:p>
            <a:pPr marL="0" indent="0">
              <a:buNone/>
            </a:pPr>
            <a:endParaRPr lang="ru-RU" sz="11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3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75012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50" dirty="0">
              <a:solidFill>
                <a:srgbClr val="003300"/>
              </a:solidFill>
            </a:endParaRPr>
          </a:p>
          <a:p>
            <a:pPr marL="0" lv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ГИПЕРМАРКЕТ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INTERSPAR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3300"/>
                </a:solidFill>
              </a:rPr>
              <a:t>Месторасположение</a:t>
            </a:r>
            <a:r>
              <a:rPr lang="ru-RU" sz="1400" dirty="0">
                <a:solidFill>
                  <a:srgbClr val="003300"/>
                </a:solidFill>
              </a:rPr>
              <a:t>: пр. Комсомольский, 13Б</a:t>
            </a:r>
          </a:p>
          <a:p>
            <a:pPr marL="0" lvl="0" indent="0">
              <a:buNone/>
            </a:pPr>
            <a:r>
              <a:rPr lang="ru-RU" sz="1400" dirty="0">
                <a:solidFill>
                  <a:srgbClr val="003300"/>
                </a:solidFill>
              </a:rPr>
              <a:t>Крупная сеть супермаркетов со штаб-квартирой в Нидерландах. В гипермаркете представлено</a:t>
            </a:r>
            <a:br>
              <a:rPr lang="ru-RU" sz="1400" dirty="0">
                <a:solidFill>
                  <a:srgbClr val="003300"/>
                </a:solidFill>
              </a:rPr>
            </a:br>
            <a:r>
              <a:rPr lang="ru-RU" sz="1400" dirty="0">
                <a:solidFill>
                  <a:srgbClr val="003300"/>
                </a:solidFill>
              </a:rPr>
              <a:t>множество качественных товаров из Европы по доступным ценам. Есть большой детский отдел</a:t>
            </a:r>
            <a:br>
              <a:rPr lang="ru-RU" sz="1400" dirty="0">
                <a:solidFill>
                  <a:srgbClr val="003300"/>
                </a:solidFill>
              </a:rPr>
            </a:br>
            <a:r>
              <a:rPr lang="ru-RU" sz="1400" dirty="0">
                <a:solidFill>
                  <a:srgbClr val="003300"/>
                </a:solidFill>
              </a:rPr>
              <a:t>для самых маленьких и для тех, кто постарше, а так же кафе в торговом зале, в котором можно</a:t>
            </a:r>
            <a:br>
              <a:rPr lang="ru-RU" sz="1400" dirty="0">
                <a:solidFill>
                  <a:srgbClr val="003300"/>
                </a:solidFill>
              </a:rPr>
            </a:br>
            <a:r>
              <a:rPr lang="ru-RU" sz="1400" dirty="0">
                <a:solidFill>
                  <a:srgbClr val="003300"/>
                </a:solidFill>
              </a:rPr>
              <a:t>отдохнуть и перекусить.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3300"/>
                </a:solidFill>
              </a:rPr>
              <a:t>Общая площадь: </a:t>
            </a:r>
            <a:r>
              <a:rPr lang="ru-RU" sz="1400" dirty="0">
                <a:solidFill>
                  <a:srgbClr val="003300"/>
                </a:solidFill>
              </a:rPr>
              <a:t>8 500 </a:t>
            </a:r>
            <a:r>
              <a:rPr lang="ru-RU" sz="1400" dirty="0" err="1">
                <a:solidFill>
                  <a:srgbClr val="003300"/>
                </a:solidFill>
              </a:rPr>
              <a:t>кв.м</a:t>
            </a:r>
            <a:r>
              <a:rPr lang="ru-RU" sz="1400" dirty="0">
                <a:solidFill>
                  <a:srgbClr val="003300"/>
                </a:solidFill>
              </a:rPr>
              <a:t>.</a:t>
            </a:r>
            <a:br>
              <a:rPr lang="ru-RU" sz="1400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Время вещания: </a:t>
            </a:r>
            <a:r>
              <a:rPr lang="ru-RU" sz="1400" dirty="0">
                <a:solidFill>
                  <a:srgbClr val="003300"/>
                </a:solidFill>
              </a:rPr>
              <a:t>с 10 до 23 часов</a:t>
            </a:r>
            <a:br>
              <a:rPr lang="ru-RU" sz="1400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График размещения рекламы: </a:t>
            </a:r>
            <a:r>
              <a:rPr lang="ru-RU" sz="1400" dirty="0">
                <a:solidFill>
                  <a:srgbClr val="003300"/>
                </a:solidFill>
              </a:rPr>
              <a:t>каждые 20 минут (3 раза в час, 39 прокатов в день</a:t>
            </a:r>
            <a:r>
              <a:rPr lang="ru-RU" sz="1400" dirty="0" smtClean="0">
                <a:solidFill>
                  <a:srgbClr val="003300"/>
                </a:solidFill>
              </a:rPr>
              <a:t>)</a:t>
            </a:r>
            <a:endParaRPr lang="ru-RU" sz="1200" dirty="0">
              <a:solidFill>
                <a:srgbClr val="003300"/>
              </a:solidFill>
            </a:endParaRPr>
          </a:p>
          <a:p>
            <a:pPr marL="0" lvl="0" indent="0">
              <a:buNone/>
            </a:pPr>
            <a:endParaRPr lang="ru-RU" sz="12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ГИПЕРМАРКЕТ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SPAR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lvl="0" indent="0">
              <a:buNone/>
            </a:pPr>
            <a:r>
              <a:rPr lang="ru-RU" sz="1400" b="1" dirty="0">
                <a:solidFill>
                  <a:srgbClr val="003300"/>
                </a:solidFill>
              </a:rPr>
              <a:t>Месторасположение</a:t>
            </a:r>
            <a:r>
              <a:rPr lang="ru-RU" sz="1400" dirty="0" smtClean="0">
                <a:solidFill>
                  <a:srgbClr val="003300"/>
                </a:solidFill>
              </a:rPr>
              <a:t>: ул. Архитекторов, 2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3300"/>
                </a:solidFill>
              </a:rPr>
              <a:t>Время </a:t>
            </a:r>
            <a:r>
              <a:rPr lang="ru-RU" sz="1400" b="1" dirty="0">
                <a:solidFill>
                  <a:srgbClr val="003300"/>
                </a:solidFill>
              </a:rPr>
              <a:t>вещания: </a:t>
            </a:r>
            <a:r>
              <a:rPr lang="ru-RU" sz="1400" dirty="0">
                <a:solidFill>
                  <a:srgbClr val="003300"/>
                </a:solidFill>
              </a:rPr>
              <a:t>с </a:t>
            </a:r>
            <a:r>
              <a:rPr lang="ru-RU" sz="1400" dirty="0" smtClean="0">
                <a:solidFill>
                  <a:srgbClr val="003300"/>
                </a:solidFill>
              </a:rPr>
              <a:t>8 </a:t>
            </a:r>
            <a:r>
              <a:rPr lang="ru-RU" sz="1400" dirty="0">
                <a:solidFill>
                  <a:srgbClr val="003300"/>
                </a:solidFill>
              </a:rPr>
              <a:t>до 23 часов</a:t>
            </a:r>
            <a:br>
              <a:rPr lang="ru-RU" sz="1400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График размещения рекламы: </a:t>
            </a:r>
            <a:r>
              <a:rPr lang="ru-RU" sz="1400" dirty="0">
                <a:solidFill>
                  <a:srgbClr val="003300"/>
                </a:solidFill>
              </a:rPr>
              <a:t>каждые 20 минут (3 раза в час, </a:t>
            </a:r>
            <a:r>
              <a:rPr lang="ru-RU" sz="1400" dirty="0" smtClean="0">
                <a:solidFill>
                  <a:srgbClr val="003300"/>
                </a:solidFill>
              </a:rPr>
              <a:t>45 </a:t>
            </a:r>
            <a:r>
              <a:rPr lang="ru-RU" sz="1400" dirty="0">
                <a:solidFill>
                  <a:srgbClr val="003300"/>
                </a:solidFill>
              </a:rPr>
              <a:t>прокатов в день)</a:t>
            </a:r>
            <a:endParaRPr lang="ru-RU" sz="1200" dirty="0">
              <a:solidFill>
                <a:srgbClr val="003300"/>
              </a:solidFill>
            </a:endParaRPr>
          </a:p>
          <a:p>
            <a:pPr marL="0" lvl="0" indent="0">
              <a:buNone/>
            </a:pPr>
            <a:endParaRPr lang="ru-RU" sz="14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ГИПЕРМАРКЕТ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SPAR</a:t>
            </a:r>
          </a:p>
          <a:p>
            <a:pPr fontAlgn="base"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Месторасположение</a:t>
            </a:r>
            <a:r>
              <a:rPr lang="ru-RU" sz="1100" dirty="0" smtClean="0">
                <a:solidFill>
                  <a:srgbClr val="003300"/>
                </a:solidFill>
              </a:rPr>
              <a:t>: </a:t>
            </a:r>
            <a:r>
              <a:rPr lang="ru-RU" sz="1100" dirty="0" smtClean="0">
                <a:solidFill>
                  <a:srgbClr val="003300"/>
                </a:solidFill>
              </a:rPr>
              <a:t>ул. Нахимова, 13/1 стр.1</a:t>
            </a:r>
            <a:endParaRPr lang="ru-RU" sz="1100" dirty="0" smtClean="0"/>
          </a:p>
          <a:p>
            <a:pPr marL="0" indent="0">
              <a:buNone/>
            </a:pPr>
            <a:r>
              <a:rPr lang="ru-RU" sz="1100" b="1" dirty="0" smtClean="0">
                <a:solidFill>
                  <a:srgbClr val="003300"/>
                </a:solidFill>
              </a:rPr>
              <a:t>Время вещания: </a:t>
            </a:r>
            <a:r>
              <a:rPr lang="ru-RU" sz="1100" dirty="0" smtClean="0">
                <a:solidFill>
                  <a:srgbClr val="003300"/>
                </a:solidFill>
              </a:rPr>
              <a:t>с 8 до 23 часов</a:t>
            </a:r>
            <a:br>
              <a:rPr lang="ru-RU" sz="1100" dirty="0" smtClean="0">
                <a:solidFill>
                  <a:srgbClr val="003300"/>
                </a:solidFill>
              </a:rPr>
            </a:br>
            <a:r>
              <a:rPr lang="ru-RU" sz="1100" b="1" dirty="0" smtClean="0">
                <a:solidFill>
                  <a:srgbClr val="003300"/>
                </a:solidFill>
              </a:rPr>
              <a:t>График размещения рекламы: </a:t>
            </a:r>
            <a:r>
              <a:rPr lang="ru-RU" sz="1100" dirty="0" smtClean="0">
                <a:solidFill>
                  <a:srgbClr val="003300"/>
                </a:solidFill>
              </a:rPr>
              <a:t>каждые 20 минут (3 раза в час, 45 прокатов в день)</a:t>
            </a:r>
            <a:endParaRPr lang="ru-RU" sz="1050" dirty="0" smtClean="0">
              <a:solidFill>
                <a:srgbClr val="003300"/>
              </a:solidFill>
            </a:endParaRPr>
          </a:p>
          <a:p>
            <a:pPr marL="0" lvl="0" indent="0">
              <a:buNone/>
            </a:pPr>
            <a:endParaRPr lang="ru-RU" sz="1100" dirty="0"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890840" cy="25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52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8" y="188640"/>
            <a:ext cx="5489508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ТЦ «ТОМЛАД»</a:t>
            </a:r>
            <a:endParaRPr lang="ru-RU" sz="1150" dirty="0" smtClean="0"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r>
              <a:rPr lang="ru-RU" sz="1150" b="1" dirty="0" smtClean="0">
                <a:solidFill>
                  <a:srgbClr val="003300"/>
                </a:solidFill>
              </a:rPr>
              <a:t>Месторасположение</a:t>
            </a:r>
            <a:r>
              <a:rPr lang="ru-RU" sz="1150" b="1" dirty="0">
                <a:solidFill>
                  <a:srgbClr val="003300"/>
                </a:solidFill>
              </a:rPr>
              <a:t>: </a:t>
            </a:r>
            <a:r>
              <a:rPr lang="ru-RU" sz="1150" dirty="0">
                <a:solidFill>
                  <a:srgbClr val="003300"/>
                </a:solidFill>
              </a:rPr>
              <a:t>г. Северск, </a:t>
            </a:r>
            <a:r>
              <a:rPr lang="ru-RU" sz="1150" dirty="0" err="1">
                <a:solidFill>
                  <a:srgbClr val="003300"/>
                </a:solidFill>
              </a:rPr>
              <a:t>ул.Солнечная</a:t>
            </a:r>
            <a:r>
              <a:rPr lang="ru-RU" sz="1150" dirty="0">
                <a:solidFill>
                  <a:srgbClr val="003300"/>
                </a:solidFill>
              </a:rPr>
              <a:t>, </a:t>
            </a:r>
            <a:r>
              <a:rPr lang="ru-RU" sz="1150" dirty="0" smtClean="0">
                <a:solidFill>
                  <a:srgbClr val="003300"/>
                </a:solidFill>
              </a:rPr>
              <a:t>2/5</a:t>
            </a:r>
            <a:r>
              <a:rPr lang="ru-RU" sz="1150" b="1" dirty="0" smtClean="0">
                <a:solidFill>
                  <a:srgbClr val="003300"/>
                </a:solidFill>
              </a:rPr>
              <a:t/>
            </a:r>
            <a:br>
              <a:rPr lang="ru-RU" sz="1150" b="1" dirty="0" smtClean="0">
                <a:solidFill>
                  <a:srgbClr val="003300"/>
                </a:solidFill>
              </a:rPr>
            </a:br>
            <a:r>
              <a:rPr lang="ru-RU" sz="1150" dirty="0" smtClean="0">
                <a:solidFill>
                  <a:srgbClr val="003300"/>
                </a:solidFill>
              </a:rPr>
              <a:t>На </a:t>
            </a:r>
            <a:r>
              <a:rPr lang="ru-RU" sz="1150" dirty="0">
                <a:solidFill>
                  <a:srgbClr val="003300"/>
                </a:solidFill>
              </a:rPr>
              <a:t>территории торгового </a:t>
            </a:r>
            <a:r>
              <a:rPr lang="ru-RU" sz="1150" dirty="0" smtClean="0">
                <a:solidFill>
                  <a:srgbClr val="003300"/>
                </a:solidFill>
              </a:rPr>
              <a:t>объекта находится </a:t>
            </a:r>
            <a:r>
              <a:rPr lang="ru-RU" sz="1150" dirty="0">
                <a:solidFill>
                  <a:srgbClr val="003300"/>
                </a:solidFill>
              </a:rPr>
              <a:t>гипермаркет «ФУД-</a:t>
            </a:r>
            <a:r>
              <a:rPr lang="en-US" sz="1150" dirty="0">
                <a:solidFill>
                  <a:srgbClr val="003300"/>
                </a:solidFill>
              </a:rPr>
              <a:t>city</a:t>
            </a:r>
            <a:r>
              <a:rPr lang="ru-RU" sz="1150" dirty="0" smtClean="0">
                <a:solidFill>
                  <a:srgbClr val="003300"/>
                </a:solidFill>
              </a:rPr>
              <a:t>», крупные федеральные арендаторы, гипермаркет мебели.</a:t>
            </a:r>
            <a:endParaRPr lang="ru-RU" sz="115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Общая площадь: </a:t>
            </a:r>
            <a:r>
              <a:rPr lang="ru-RU" sz="1150" dirty="0">
                <a:solidFill>
                  <a:srgbClr val="003300"/>
                </a:solidFill>
              </a:rPr>
              <a:t>16 000 кв. м.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Время вещания: </a:t>
            </a:r>
            <a:r>
              <a:rPr lang="ru-RU" sz="1150" dirty="0">
                <a:solidFill>
                  <a:srgbClr val="003300"/>
                </a:solidFill>
              </a:rPr>
              <a:t>с 10:00 до 22:00, без выходных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График размещения рекламы:</a:t>
            </a:r>
            <a:r>
              <a:rPr lang="ru-RU" sz="1150" dirty="0">
                <a:solidFill>
                  <a:srgbClr val="003300"/>
                </a:solidFill>
              </a:rPr>
              <a:t> каждые 20 минут (3 раза в час, 36 прокатов в день)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Зона вещания:  </a:t>
            </a:r>
            <a:r>
              <a:rPr lang="ru-RU" sz="1150" dirty="0" smtClean="0">
                <a:solidFill>
                  <a:srgbClr val="003300"/>
                </a:solidFill>
              </a:rPr>
              <a:t>арендаторская зона </a:t>
            </a:r>
            <a:endParaRPr lang="ru-RU" sz="1150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ru-RU" sz="1150" dirty="0"/>
          </a:p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ТЦ «ГРАНД»</a:t>
            </a:r>
            <a:endParaRPr lang="ru-RU" sz="1200" dirty="0" smtClean="0"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r>
              <a:rPr lang="ru-RU" sz="1150" b="1" dirty="0" smtClean="0">
                <a:solidFill>
                  <a:srgbClr val="003300"/>
                </a:solidFill>
              </a:rPr>
              <a:t>Месторасположение</a:t>
            </a:r>
            <a:r>
              <a:rPr lang="ru-RU" sz="1150" b="1" dirty="0">
                <a:solidFill>
                  <a:srgbClr val="003300"/>
                </a:solidFill>
              </a:rPr>
              <a:t>: </a:t>
            </a:r>
            <a:r>
              <a:rPr lang="ru-RU" sz="1150" dirty="0">
                <a:solidFill>
                  <a:srgbClr val="003300"/>
                </a:solidFill>
              </a:rPr>
              <a:t>г. Северск,  ул. Калинина, 157А</a:t>
            </a:r>
          </a:p>
          <a:p>
            <a:pPr marL="0" indent="0">
              <a:buNone/>
            </a:pPr>
            <a:r>
              <a:rPr lang="ru-RU" sz="1150" dirty="0">
                <a:solidFill>
                  <a:srgbClr val="003300"/>
                </a:solidFill>
              </a:rPr>
              <a:t>Современный торговый центр в   новом </a:t>
            </a:r>
            <a:r>
              <a:rPr lang="ru-RU" sz="1150" dirty="0" smtClean="0">
                <a:solidFill>
                  <a:srgbClr val="003300"/>
                </a:solidFill>
              </a:rPr>
              <a:t>микрорайоне.</a:t>
            </a:r>
            <a:br>
              <a:rPr lang="ru-RU" sz="1150" dirty="0" smtClean="0">
                <a:solidFill>
                  <a:srgbClr val="003300"/>
                </a:solidFill>
              </a:rPr>
            </a:br>
            <a:r>
              <a:rPr lang="ru-RU" sz="1150" dirty="0" smtClean="0">
                <a:solidFill>
                  <a:srgbClr val="003300"/>
                </a:solidFill>
              </a:rPr>
              <a:t>Включает </a:t>
            </a:r>
            <a:r>
              <a:rPr lang="ru-RU" sz="1150" dirty="0">
                <a:solidFill>
                  <a:srgbClr val="003300"/>
                </a:solidFill>
              </a:rPr>
              <a:t>в </a:t>
            </a:r>
            <a:r>
              <a:rPr lang="ru-RU" sz="1150" dirty="0" smtClean="0">
                <a:solidFill>
                  <a:srgbClr val="003300"/>
                </a:solidFill>
              </a:rPr>
              <a:t>себя </a:t>
            </a:r>
            <a:r>
              <a:rPr lang="ru-RU" sz="1150" dirty="0">
                <a:solidFill>
                  <a:srgbClr val="003300"/>
                </a:solidFill>
              </a:rPr>
              <a:t>кафе, </a:t>
            </a:r>
            <a:r>
              <a:rPr lang="ru-RU" sz="1150" dirty="0" smtClean="0">
                <a:solidFill>
                  <a:srgbClr val="003300"/>
                </a:solidFill>
              </a:rPr>
              <a:t>солярии,</a:t>
            </a:r>
            <a:br>
              <a:rPr lang="ru-RU" sz="1150" dirty="0" smtClean="0">
                <a:solidFill>
                  <a:srgbClr val="003300"/>
                </a:solidFill>
              </a:rPr>
            </a:br>
            <a:r>
              <a:rPr lang="ru-RU" sz="1150" dirty="0" smtClean="0">
                <a:solidFill>
                  <a:srgbClr val="003300"/>
                </a:solidFill>
              </a:rPr>
              <a:t>бутики </a:t>
            </a:r>
            <a:r>
              <a:rPr lang="ru-RU" sz="1150" dirty="0">
                <a:solidFill>
                  <a:srgbClr val="003300"/>
                </a:solidFill>
              </a:rPr>
              <a:t>одежды, спортивные товары, детский игровой комплекс,  мебельные центры.</a:t>
            </a:r>
          </a:p>
          <a:p>
            <a:pPr marL="0" indent="0">
              <a:buNone/>
            </a:pPr>
            <a:r>
              <a:rPr lang="ru-RU" sz="1150" b="1" dirty="0" smtClean="0">
                <a:solidFill>
                  <a:srgbClr val="003300"/>
                </a:solidFill>
              </a:rPr>
              <a:t>Общая площадь</a:t>
            </a:r>
            <a:r>
              <a:rPr lang="ru-RU" sz="1150" dirty="0">
                <a:solidFill>
                  <a:srgbClr val="003300"/>
                </a:solidFill>
              </a:rPr>
              <a:t>: 5000 м 2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Время вещания: </a:t>
            </a:r>
            <a:r>
              <a:rPr lang="ru-RU" sz="1150" dirty="0">
                <a:solidFill>
                  <a:srgbClr val="003300"/>
                </a:solidFill>
              </a:rPr>
              <a:t>с 10.00 до 20.00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График размещения рекламы:</a:t>
            </a:r>
            <a:r>
              <a:rPr lang="ru-RU" sz="1150" dirty="0">
                <a:solidFill>
                  <a:srgbClr val="003300"/>
                </a:solidFill>
              </a:rPr>
              <a:t> каждые 20 минут (3 раза в час, 30 прокатов в день)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Зона вещания:</a:t>
            </a:r>
            <a:r>
              <a:rPr lang="ru-RU" sz="1150" dirty="0">
                <a:solidFill>
                  <a:srgbClr val="003300"/>
                </a:solidFill>
              </a:rPr>
              <a:t> арендаторская </a:t>
            </a:r>
            <a:r>
              <a:rPr lang="ru-RU" sz="1150" dirty="0" smtClean="0">
                <a:solidFill>
                  <a:srgbClr val="003300"/>
                </a:solidFill>
              </a:rPr>
              <a:t>зона</a:t>
            </a:r>
            <a:endParaRPr lang="ru-RU" sz="115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150" b="1" dirty="0"/>
              <a:t> </a:t>
            </a:r>
            <a:endParaRPr lang="ru-RU" sz="1150" dirty="0"/>
          </a:p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ТЦ «МАРМЕЛАЙТ»</a:t>
            </a:r>
            <a:endParaRPr lang="ru-RU" sz="1150" dirty="0" smtClean="0">
              <a:latin typeface="a_FuturaRoundDemi" panose="020F0702020204020204" pitchFamily="34" charset="-52"/>
            </a:endParaRPr>
          </a:p>
          <a:p>
            <a:pPr marL="0" indent="0">
              <a:buNone/>
            </a:pPr>
            <a:r>
              <a:rPr lang="ru-RU" sz="1150" b="1" dirty="0" smtClean="0">
                <a:solidFill>
                  <a:srgbClr val="003300"/>
                </a:solidFill>
              </a:rPr>
              <a:t>Месторасположение</a:t>
            </a:r>
            <a:r>
              <a:rPr lang="ru-RU" sz="1150" b="1" dirty="0">
                <a:solidFill>
                  <a:srgbClr val="003300"/>
                </a:solidFill>
              </a:rPr>
              <a:t>: </a:t>
            </a:r>
            <a:r>
              <a:rPr lang="ru-RU" sz="1150" dirty="0">
                <a:solidFill>
                  <a:srgbClr val="003300"/>
                </a:solidFill>
              </a:rPr>
              <a:t>г. Северск,  ул. Курчатова, 11а</a:t>
            </a:r>
          </a:p>
          <a:p>
            <a:pPr marL="0" indent="0">
              <a:buNone/>
            </a:pPr>
            <a:r>
              <a:rPr lang="ru-RU" sz="1150" dirty="0">
                <a:solidFill>
                  <a:srgbClr val="003300"/>
                </a:solidFill>
              </a:rPr>
              <a:t>Торговый центр имеет удобное </a:t>
            </a:r>
            <a:r>
              <a:rPr lang="ru-RU" sz="1150" dirty="0" smtClean="0">
                <a:solidFill>
                  <a:srgbClr val="003300"/>
                </a:solidFill>
              </a:rPr>
              <a:t>расположение, объект </a:t>
            </a:r>
            <a:r>
              <a:rPr lang="ru-RU" sz="1150" dirty="0">
                <a:solidFill>
                  <a:srgbClr val="003300"/>
                </a:solidFill>
              </a:rPr>
              <a:t>находится  вблизи </a:t>
            </a:r>
            <a:r>
              <a:rPr lang="ru-RU" sz="1150" dirty="0" smtClean="0">
                <a:solidFill>
                  <a:srgbClr val="003300"/>
                </a:solidFill>
              </a:rPr>
              <a:t>главной</a:t>
            </a:r>
            <a:br>
              <a:rPr lang="ru-RU" sz="1150" dirty="0" smtClean="0">
                <a:solidFill>
                  <a:srgbClr val="003300"/>
                </a:solidFill>
              </a:rPr>
            </a:br>
            <a:r>
              <a:rPr lang="ru-RU" sz="1150" dirty="0" smtClean="0">
                <a:solidFill>
                  <a:srgbClr val="003300"/>
                </a:solidFill>
              </a:rPr>
              <a:t>транспортной </a:t>
            </a:r>
            <a:r>
              <a:rPr lang="ru-RU" sz="1150" dirty="0">
                <a:solidFill>
                  <a:srgbClr val="003300"/>
                </a:solidFill>
              </a:rPr>
              <a:t>магистрали (пр. Коммунистический), которая традиционно </a:t>
            </a:r>
            <a:r>
              <a:rPr lang="ru-RU" sz="1150" dirty="0" smtClean="0">
                <a:solidFill>
                  <a:srgbClr val="003300"/>
                </a:solidFill>
              </a:rPr>
              <a:t>считается</a:t>
            </a:r>
            <a:br>
              <a:rPr lang="ru-RU" sz="1150" dirty="0" smtClean="0">
                <a:solidFill>
                  <a:srgbClr val="003300"/>
                </a:solidFill>
              </a:rPr>
            </a:br>
            <a:r>
              <a:rPr lang="ru-RU" sz="1150" dirty="0" smtClean="0">
                <a:solidFill>
                  <a:srgbClr val="003300"/>
                </a:solidFill>
              </a:rPr>
              <a:t>центром </a:t>
            </a:r>
            <a:r>
              <a:rPr lang="ru-RU" sz="1150" dirty="0">
                <a:solidFill>
                  <a:srgbClr val="003300"/>
                </a:solidFill>
              </a:rPr>
              <a:t>Северска.</a:t>
            </a:r>
            <a:r>
              <a:rPr lang="ru-RU" sz="1150" b="1" dirty="0">
                <a:solidFill>
                  <a:srgbClr val="003300"/>
                </a:solidFill>
              </a:rPr>
              <a:t> </a:t>
            </a:r>
            <a:r>
              <a:rPr lang="ru-RU" sz="1150" dirty="0">
                <a:solidFill>
                  <a:srgbClr val="003300"/>
                </a:solidFill>
              </a:rPr>
              <a:t>Парковка (наземная):</a:t>
            </a:r>
            <a:r>
              <a:rPr lang="ru-RU" sz="1150" b="1" dirty="0">
                <a:solidFill>
                  <a:srgbClr val="003300"/>
                </a:solidFill>
              </a:rPr>
              <a:t> </a:t>
            </a:r>
            <a:r>
              <a:rPr lang="ru-RU" sz="1150" dirty="0">
                <a:solidFill>
                  <a:srgbClr val="003300"/>
                </a:solidFill>
              </a:rPr>
              <a:t>386 м/м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Общая площадь: </a:t>
            </a:r>
            <a:r>
              <a:rPr lang="ru-RU" sz="1150" dirty="0">
                <a:solidFill>
                  <a:srgbClr val="003300"/>
                </a:solidFill>
              </a:rPr>
              <a:t>14590 кв. м., 2 этажа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Время вещания: </a:t>
            </a:r>
            <a:r>
              <a:rPr lang="ru-RU" sz="1150" dirty="0">
                <a:solidFill>
                  <a:srgbClr val="003300"/>
                </a:solidFill>
              </a:rPr>
              <a:t>с 10:00 до 22:00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График размещения рекламы:</a:t>
            </a:r>
            <a:r>
              <a:rPr lang="ru-RU" sz="1150" dirty="0">
                <a:solidFill>
                  <a:srgbClr val="003300"/>
                </a:solidFill>
              </a:rPr>
              <a:t> каждые 20 минут (3 раза в час, 36 прокатов в день)</a:t>
            </a:r>
          </a:p>
          <a:p>
            <a:pPr marL="0" indent="0">
              <a:buNone/>
            </a:pPr>
            <a:r>
              <a:rPr lang="ru-RU" sz="1150" b="1" dirty="0">
                <a:solidFill>
                  <a:srgbClr val="003300"/>
                </a:solidFill>
              </a:rPr>
              <a:t>Зона вещания:  </a:t>
            </a:r>
            <a:r>
              <a:rPr lang="ru-RU" sz="1150" dirty="0">
                <a:solidFill>
                  <a:srgbClr val="003300"/>
                </a:solidFill>
              </a:rPr>
              <a:t>зона супермаркета, арендаторская </a:t>
            </a:r>
            <a:r>
              <a:rPr lang="ru-RU" sz="1150" dirty="0" smtClean="0">
                <a:solidFill>
                  <a:srgbClr val="003300"/>
                </a:solidFill>
              </a:rPr>
              <a:t>зона</a:t>
            </a:r>
            <a:endParaRPr lang="ru-RU" sz="1150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ru-RU" sz="1150" dirty="0"/>
          </a:p>
        </p:txBody>
      </p:sp>
      <p:pic>
        <p:nvPicPr>
          <p:cNvPr id="6146" name="Picture 2" descr="C:\Users\Пользователь\Desktop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537"/>
          <a:stretch/>
        </p:blipFill>
        <p:spPr bwMode="auto">
          <a:xfrm>
            <a:off x="5837235" y="188640"/>
            <a:ext cx="3174835" cy="19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133602127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1" r="30804"/>
          <a:stretch/>
        </p:blipFill>
        <p:spPr bwMode="auto">
          <a:xfrm>
            <a:off x="5846617" y="4797152"/>
            <a:ext cx="317483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2" r="3589"/>
          <a:stretch/>
        </p:blipFill>
        <p:spPr bwMode="auto">
          <a:xfrm>
            <a:off x="5846617" y="2492896"/>
            <a:ext cx="31748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1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-22059"/>
            <a:ext cx="8568952" cy="6331379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56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/>
            </a:r>
            <a:br>
              <a:rPr lang="ru-RU" sz="5600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</a:br>
            <a:r>
              <a:rPr lang="ru-RU" sz="5600" b="1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УНИВЕРСАМЫ «АБРИКОС</a:t>
            </a:r>
            <a:r>
              <a:rPr lang="ru-RU" sz="5600" b="1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»</a:t>
            </a:r>
          </a:p>
          <a:p>
            <a:pPr marL="0" indent="0" fontAlgn="base">
              <a:buNone/>
            </a:pPr>
            <a:endParaRPr lang="ru-RU" sz="3800" b="1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r>
              <a:rPr lang="ru-RU" sz="4200" dirty="0" smtClean="0">
                <a:solidFill>
                  <a:srgbClr val="003300"/>
                </a:solidFill>
              </a:rPr>
              <a:t>Любимая горожанами томская сеть супермаркетов шаговой доступности. Постоянные акции, уникальный ассортимент, собственные торговые марки, пекарни и производство готовой еды – сеть «Абрикос» постоянно работает над улучшением качества товаров и обслуживания. </a:t>
            </a:r>
          </a:p>
          <a:p>
            <a:pPr marL="0" indent="0" fontAlgn="base">
              <a:buNone/>
            </a:pPr>
            <a:endParaRPr lang="ru-RU" sz="4200" dirty="0" smtClean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4200" b="1" dirty="0" smtClean="0">
                <a:solidFill>
                  <a:srgbClr val="003300"/>
                </a:solidFill>
              </a:rPr>
              <a:t>Томск и пригород: </a:t>
            </a:r>
            <a:r>
              <a:rPr lang="ru-RU" sz="4200" dirty="0" smtClean="0">
                <a:solidFill>
                  <a:srgbClr val="003300"/>
                </a:solidFill>
              </a:rPr>
              <a:t>50 магазинов</a:t>
            </a:r>
          </a:p>
          <a:p>
            <a:pPr marL="0" indent="0" fontAlgn="base">
              <a:buNone/>
            </a:pPr>
            <a:r>
              <a:rPr lang="ru-RU" sz="4200" b="1" dirty="0" smtClean="0">
                <a:solidFill>
                  <a:srgbClr val="003300"/>
                </a:solidFill>
              </a:rPr>
              <a:t>Северск: </a:t>
            </a:r>
            <a:r>
              <a:rPr lang="ru-RU" sz="4200" dirty="0" smtClean="0">
                <a:solidFill>
                  <a:srgbClr val="003300"/>
                </a:solidFill>
              </a:rPr>
              <a:t>1 магазин</a:t>
            </a:r>
          </a:p>
          <a:p>
            <a:pPr marL="0" indent="0" fontAlgn="base">
              <a:buNone/>
            </a:pPr>
            <a:r>
              <a:rPr lang="ru-RU" sz="4200" dirty="0" smtClean="0">
                <a:solidFill>
                  <a:srgbClr val="003300"/>
                </a:solidFill>
              </a:rPr>
              <a:t>Время работы: с 8:00 до 23:00 </a:t>
            </a:r>
          </a:p>
          <a:p>
            <a:pPr marL="0" indent="0" fontAlgn="base">
              <a:buNone/>
            </a:pPr>
            <a:r>
              <a:rPr lang="ru-RU" sz="4200" dirty="0" smtClean="0">
                <a:solidFill>
                  <a:srgbClr val="003300"/>
                </a:solidFill>
              </a:rPr>
              <a:t>Размещение рекламы возможно 2 либо 4 раза в час все время работы магазинов. </a:t>
            </a:r>
          </a:p>
          <a:p>
            <a:pPr marL="0" indent="0" fontAlgn="base">
              <a:buNone/>
            </a:pPr>
            <a:endParaRPr lang="ru-RU" sz="1800" dirty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r>
              <a:rPr lang="ru-RU" sz="5600" b="1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СУПЕРМАРКЕТЫ </a:t>
            </a:r>
            <a:r>
              <a:rPr lang="ru-RU" sz="5600" b="1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«</a:t>
            </a:r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Spar</a:t>
            </a:r>
            <a:r>
              <a:rPr lang="ru-RU" sz="5600" b="1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»  </a:t>
            </a:r>
            <a:endParaRPr lang="ru-RU" sz="5600" b="1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2300" dirty="0" smtClean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4200" dirty="0" smtClean="0">
                <a:solidFill>
                  <a:srgbClr val="003300"/>
                </a:solidFill>
              </a:rPr>
              <a:t>Сеть </a:t>
            </a:r>
            <a:r>
              <a:rPr lang="ru-RU" sz="4200" dirty="0">
                <a:solidFill>
                  <a:srgbClr val="003300"/>
                </a:solidFill>
              </a:rPr>
              <a:t>супермаркетов </a:t>
            </a:r>
            <a:r>
              <a:rPr lang="ru-RU" sz="4200" dirty="0" smtClean="0">
                <a:solidFill>
                  <a:srgbClr val="003300"/>
                </a:solidFill>
              </a:rPr>
              <a:t>качественных продуктов </a:t>
            </a:r>
            <a:r>
              <a:rPr lang="ru-RU" sz="4200" dirty="0">
                <a:solidFill>
                  <a:srgbClr val="003300"/>
                </a:solidFill>
              </a:rPr>
              <a:t>формата «у дома</a:t>
            </a:r>
            <a:r>
              <a:rPr lang="ru-RU" sz="4200" dirty="0" smtClean="0">
                <a:solidFill>
                  <a:srgbClr val="003300"/>
                </a:solidFill>
              </a:rPr>
              <a:t>». Для тех, кому важен выбор и качество. </a:t>
            </a:r>
            <a:endParaRPr lang="ru-RU" sz="4200" b="1" dirty="0" smtClean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4200" b="1" dirty="0" smtClean="0">
                <a:solidFill>
                  <a:srgbClr val="003300"/>
                </a:solidFill>
              </a:rPr>
              <a:t>Томск: </a:t>
            </a:r>
            <a:r>
              <a:rPr lang="ru-RU" sz="4200" dirty="0" smtClean="0">
                <a:solidFill>
                  <a:srgbClr val="003300"/>
                </a:solidFill>
              </a:rPr>
              <a:t>7 магазинов</a:t>
            </a:r>
          </a:p>
          <a:p>
            <a:pPr marL="0" indent="0" fontAlgn="base">
              <a:buNone/>
            </a:pPr>
            <a:r>
              <a:rPr lang="ru-RU" sz="4200" b="1" dirty="0">
                <a:solidFill>
                  <a:srgbClr val="003300"/>
                </a:solidFill>
              </a:rPr>
              <a:t>Северск:</a:t>
            </a:r>
            <a:r>
              <a:rPr lang="ru-RU" sz="4200" dirty="0">
                <a:solidFill>
                  <a:srgbClr val="003300"/>
                </a:solidFill>
              </a:rPr>
              <a:t> </a:t>
            </a:r>
            <a:r>
              <a:rPr lang="ru-RU" sz="4200" dirty="0" smtClean="0">
                <a:solidFill>
                  <a:srgbClr val="003300"/>
                </a:solidFill>
              </a:rPr>
              <a:t>2 магазина</a:t>
            </a:r>
            <a:endParaRPr lang="ru-RU" sz="4200" dirty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4200" dirty="0">
                <a:solidFill>
                  <a:srgbClr val="003300"/>
                </a:solidFill>
              </a:rPr>
              <a:t>Время работы: с 8:00 до 23:00</a:t>
            </a:r>
          </a:p>
          <a:p>
            <a:pPr marL="0" indent="0" fontAlgn="base">
              <a:buNone/>
            </a:pPr>
            <a:r>
              <a:rPr lang="ru-RU" sz="4200" dirty="0">
                <a:solidFill>
                  <a:srgbClr val="003300"/>
                </a:solidFill>
              </a:rPr>
              <a:t>Размещение рекламы возможно 2 либо 4 раза в час все время работы магазинов. </a:t>
            </a:r>
          </a:p>
          <a:p>
            <a:pPr marL="0" indent="0" fontAlgn="base">
              <a:buNone/>
            </a:pPr>
            <a:endParaRPr lang="ru-RU" sz="4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endParaRPr lang="ru-RU" sz="4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endParaRPr lang="ru-RU" sz="4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endParaRPr lang="ru-RU" sz="34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3400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16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/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</a:br>
            <a:endParaRPr lang="ru-RU" sz="1600" dirty="0">
              <a:solidFill>
                <a:srgbClr val="003300"/>
              </a:solidFill>
            </a:endParaRPr>
          </a:p>
        </p:txBody>
      </p:sp>
      <p:pic>
        <p:nvPicPr>
          <p:cNvPr id="7171" name="Picture 3" descr="C:\Users\Пользователь\Desktop\sam_0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9512"/>
            <a:ext cx="2736304" cy="21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PAR, супермаркет, просп. Фрунзе, 102, Томск, Россия — Яндекс.Карт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0" r="20588" b="14706"/>
          <a:stretch/>
        </p:blipFill>
        <p:spPr bwMode="auto">
          <a:xfrm>
            <a:off x="5220072" y="2079512"/>
            <a:ext cx="2736304" cy="21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5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844" y="116632"/>
            <a:ext cx="8006956" cy="6150195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СУПЕРМАРКЕТЫ «БЫСТРОНОМ»</a:t>
            </a:r>
          </a:p>
          <a:p>
            <a:pPr marL="0" indent="0" fontAlgn="base">
              <a:buNone/>
            </a:pPr>
            <a:r>
              <a:rPr lang="ru-RU" sz="3400" dirty="0">
                <a:solidFill>
                  <a:srgbClr val="003300"/>
                </a:solidFill>
              </a:rPr>
              <a:t>С</a:t>
            </a:r>
            <a:r>
              <a:rPr lang="ru-RU" sz="3400" dirty="0" smtClean="0">
                <a:solidFill>
                  <a:srgbClr val="003300"/>
                </a:solidFill>
              </a:rPr>
              <a:t>еть </a:t>
            </a:r>
            <a:r>
              <a:rPr lang="ru-RU" sz="3400" dirty="0">
                <a:solidFill>
                  <a:srgbClr val="003300"/>
                </a:solidFill>
              </a:rPr>
              <a:t>крупных </a:t>
            </a:r>
            <a:r>
              <a:rPr lang="ru-RU" sz="3400" dirty="0" smtClean="0">
                <a:solidFill>
                  <a:srgbClr val="003300"/>
                </a:solidFill>
              </a:rPr>
              <a:t>супермаркетов, представленная в семи городах Сибири. В каждом магазине - свежие продукты в большом ассортименте, производство готовой еды и пекарня. </a:t>
            </a:r>
            <a:endParaRPr lang="ru-RU" sz="3400" dirty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3400" b="1" dirty="0" smtClean="0">
                <a:solidFill>
                  <a:srgbClr val="003300"/>
                </a:solidFill>
              </a:rPr>
              <a:t>Томск: </a:t>
            </a:r>
            <a:r>
              <a:rPr lang="ru-RU" sz="3400" dirty="0" smtClean="0">
                <a:solidFill>
                  <a:srgbClr val="003300"/>
                </a:solidFill>
              </a:rPr>
              <a:t>8 магазинов</a:t>
            </a:r>
          </a:p>
          <a:p>
            <a:pPr marL="0" indent="0" fontAlgn="base">
              <a:buNone/>
            </a:pPr>
            <a:r>
              <a:rPr lang="ru-RU" sz="3400" b="1" dirty="0" smtClean="0">
                <a:solidFill>
                  <a:srgbClr val="003300"/>
                </a:solidFill>
              </a:rPr>
              <a:t>Северск: </a:t>
            </a:r>
            <a:r>
              <a:rPr lang="ru-RU" sz="3400" dirty="0" smtClean="0">
                <a:solidFill>
                  <a:srgbClr val="003300"/>
                </a:solidFill>
              </a:rPr>
              <a:t>2 магазина</a:t>
            </a:r>
          </a:p>
          <a:p>
            <a:pPr marL="0" indent="0" fontAlgn="base">
              <a:buNone/>
            </a:pPr>
            <a:r>
              <a:rPr lang="ru-RU" sz="3400" dirty="0" smtClean="0">
                <a:solidFill>
                  <a:srgbClr val="003300"/>
                </a:solidFill>
              </a:rPr>
              <a:t>Время работы: 8:00-23:00</a:t>
            </a:r>
          </a:p>
          <a:p>
            <a:pPr marL="0" indent="0" fontAlgn="base">
              <a:buNone/>
            </a:pPr>
            <a:r>
              <a:rPr lang="ru-RU" sz="3400" dirty="0" smtClean="0">
                <a:solidFill>
                  <a:srgbClr val="003300"/>
                </a:solidFill>
              </a:rPr>
              <a:t>Реклама размещается 3 раза в час все время работы магазинов</a:t>
            </a:r>
            <a:endParaRPr lang="ru-RU" sz="3400" dirty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endParaRPr lang="ru-RU" sz="4400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 smtClean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endParaRPr lang="ru-RU" sz="4400" b="1" dirty="0">
              <a:solidFill>
                <a:schemeClr val="bg1">
                  <a:lumMod val="50000"/>
                </a:schemeClr>
              </a:solidFill>
              <a:latin typeface="a_FuturaRoundDemi" panose="020F0702020204020204" pitchFamily="34" charset="-52"/>
            </a:endParaRPr>
          </a:p>
          <a:p>
            <a:pPr marL="0" indent="0" fontAlgn="base">
              <a:buNone/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СУПЕРМАРКЕТЫ 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a_FuturaRoundDemi" panose="020F0702020204020204" pitchFamily="34" charset="-52"/>
              </a:rPr>
              <a:t>«МАРИЯ-РА»  </a:t>
            </a:r>
          </a:p>
          <a:p>
            <a:pPr marL="0" indent="0" fontAlgn="base">
              <a:buNone/>
            </a:pPr>
            <a:endParaRPr lang="ru-RU" sz="1600" dirty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3400" dirty="0">
                <a:solidFill>
                  <a:srgbClr val="003300"/>
                </a:solidFill>
              </a:rPr>
              <a:t>Сеть супермаркетов эконом-класса формата «у дома» со штаб-квартирой в Барнауле. </a:t>
            </a:r>
            <a:r>
              <a:rPr lang="ru-RU" sz="3400" dirty="0" smtClean="0">
                <a:solidFill>
                  <a:srgbClr val="003300"/>
                </a:solidFill>
              </a:rPr>
              <a:t>Приоритетом сети являются низкие цены и доступность для населения. </a:t>
            </a:r>
            <a:endParaRPr lang="ru-RU" sz="3400" b="1" dirty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3400" b="1" dirty="0">
                <a:solidFill>
                  <a:srgbClr val="003300"/>
                </a:solidFill>
              </a:rPr>
              <a:t>Томск: </a:t>
            </a:r>
            <a:r>
              <a:rPr lang="ru-RU" sz="3400" dirty="0" smtClean="0">
                <a:solidFill>
                  <a:srgbClr val="003300"/>
                </a:solidFill>
              </a:rPr>
              <a:t>50 </a:t>
            </a:r>
            <a:r>
              <a:rPr lang="ru-RU" sz="3400" dirty="0">
                <a:solidFill>
                  <a:srgbClr val="003300"/>
                </a:solidFill>
              </a:rPr>
              <a:t>магазин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rgbClr val="003300"/>
                </a:solidFill>
              </a:rPr>
              <a:t>Северск:</a:t>
            </a:r>
            <a:r>
              <a:rPr lang="ru-RU" sz="3400" dirty="0">
                <a:solidFill>
                  <a:srgbClr val="003300"/>
                </a:solidFill>
              </a:rPr>
              <a:t> </a:t>
            </a:r>
            <a:r>
              <a:rPr lang="ru-RU" sz="3400" dirty="0" smtClean="0">
                <a:solidFill>
                  <a:srgbClr val="003300"/>
                </a:solidFill>
              </a:rPr>
              <a:t>16 </a:t>
            </a:r>
            <a:r>
              <a:rPr lang="ru-RU" sz="3400" dirty="0">
                <a:solidFill>
                  <a:srgbClr val="003300"/>
                </a:solidFill>
              </a:rPr>
              <a:t>магазинов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rgbClr val="003300"/>
                </a:solidFill>
              </a:rPr>
              <a:t>Томская область: </a:t>
            </a:r>
            <a:r>
              <a:rPr lang="ru-RU" sz="3400" dirty="0" smtClean="0">
                <a:solidFill>
                  <a:srgbClr val="003300"/>
                </a:solidFill>
              </a:rPr>
              <a:t>37 </a:t>
            </a:r>
            <a:r>
              <a:rPr lang="ru-RU" sz="3400" dirty="0">
                <a:solidFill>
                  <a:srgbClr val="003300"/>
                </a:solidFill>
              </a:rPr>
              <a:t>магазина. </a:t>
            </a:r>
            <a:endParaRPr lang="ru-RU" sz="3400" dirty="0" smtClean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3400" dirty="0" smtClean="0">
                <a:solidFill>
                  <a:srgbClr val="003300"/>
                </a:solidFill>
              </a:rPr>
              <a:t>Время работы: 9:00-22:00</a:t>
            </a:r>
          </a:p>
          <a:p>
            <a:pPr marL="0" indent="0" fontAlgn="base">
              <a:buNone/>
            </a:pPr>
            <a:r>
              <a:rPr lang="ru-RU" sz="3400" dirty="0" smtClean="0">
                <a:solidFill>
                  <a:srgbClr val="003300"/>
                </a:solidFill>
              </a:rPr>
              <a:t>Как </a:t>
            </a:r>
            <a:r>
              <a:rPr lang="ru-RU" sz="3400" dirty="0">
                <a:solidFill>
                  <a:srgbClr val="003300"/>
                </a:solidFill>
              </a:rPr>
              <a:t>правило, находятся в центре населенных пунктов и являются якорным арендатором поселковых торговых комплексов</a:t>
            </a:r>
            <a:r>
              <a:rPr lang="ru-RU" sz="3400" dirty="0" smtClean="0">
                <a:solidFill>
                  <a:srgbClr val="003300"/>
                </a:solidFill>
              </a:rPr>
              <a:t>.</a:t>
            </a:r>
            <a:endParaRPr lang="ru-RU" sz="3400" dirty="0">
              <a:solidFill>
                <a:srgbClr val="003300"/>
              </a:solidFill>
            </a:endParaRPr>
          </a:p>
          <a:p>
            <a:pPr marL="0" indent="0" fontAlgn="base">
              <a:buNone/>
            </a:pPr>
            <a:r>
              <a:rPr lang="ru-RU" sz="3400" dirty="0">
                <a:solidFill>
                  <a:srgbClr val="003300"/>
                </a:solidFill>
              </a:rPr>
              <a:t>Размещение рекламы возможно 2 либо 4 раза в час все время работы магазинов. </a:t>
            </a:r>
          </a:p>
          <a:p>
            <a:pPr marL="0" indent="0" fontAlgn="base">
              <a:buNone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Пользователь\Desktop\fb0dd27be0739a7435ca9e78b93fd0d01146ac41_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9" r="7259"/>
          <a:stretch/>
        </p:blipFill>
        <p:spPr bwMode="auto">
          <a:xfrm>
            <a:off x="5364088" y="1844824"/>
            <a:ext cx="2736304" cy="21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031" b="6060"/>
          <a:stretch/>
        </p:blipFill>
        <p:spPr>
          <a:xfrm>
            <a:off x="1403648" y="1818614"/>
            <a:ext cx="286284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052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284</Words>
  <Application>Microsoft Office PowerPoint</Application>
  <PresentationFormat>Экран (4:3)</PresentationFormat>
  <Paragraphs>203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LG</dc:creator>
  <cp:lastModifiedBy>грин про 7</cp:lastModifiedBy>
  <cp:revision>118</cp:revision>
  <dcterms:created xsi:type="dcterms:W3CDTF">2015-02-13T08:32:15Z</dcterms:created>
  <dcterms:modified xsi:type="dcterms:W3CDTF">2022-02-08T08:25:09Z</dcterms:modified>
</cp:coreProperties>
</file>